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tags/tag1.xml" ContentType="application/vnd.openxmlformats-officedocument.presentationml.tags+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tags/tag2.xml" ContentType="application/vnd.openxmlformats-officedocument.presentationml.tags+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tags/tag3.xml" ContentType="application/vnd.openxmlformats-officedocument.presentationml.tags+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0" r:id="rId4"/>
  </p:sldMasterIdLst>
  <p:notesMasterIdLst>
    <p:notesMasterId r:id="rId32"/>
  </p:notesMasterIdLst>
  <p:handoutMasterIdLst>
    <p:handoutMasterId r:id="rId33"/>
  </p:handoutMasterIdLst>
  <p:sldIdLst>
    <p:sldId id="326" r:id="rId5"/>
    <p:sldId id="334" r:id="rId6"/>
    <p:sldId id="335" r:id="rId7"/>
    <p:sldId id="359" r:id="rId8"/>
    <p:sldId id="343" r:id="rId9"/>
    <p:sldId id="345" r:id="rId10"/>
    <p:sldId id="346" r:id="rId11"/>
    <p:sldId id="351" r:id="rId12"/>
    <p:sldId id="352" r:id="rId13"/>
    <p:sldId id="355" r:id="rId14"/>
    <p:sldId id="337" r:id="rId15"/>
    <p:sldId id="360" r:id="rId16"/>
    <p:sldId id="344" r:id="rId17"/>
    <p:sldId id="349" r:id="rId18"/>
    <p:sldId id="350" r:id="rId19"/>
    <p:sldId id="356" r:id="rId20"/>
    <p:sldId id="339" r:id="rId21"/>
    <p:sldId id="361" r:id="rId22"/>
    <p:sldId id="327" r:id="rId23"/>
    <p:sldId id="341" r:id="rId24"/>
    <p:sldId id="353" r:id="rId25"/>
    <p:sldId id="354" r:id="rId26"/>
    <p:sldId id="357" r:id="rId27"/>
    <p:sldId id="358" r:id="rId28"/>
    <p:sldId id="336" r:id="rId29"/>
    <p:sldId id="338" r:id="rId30"/>
    <p:sldId id="340" r:id="rId31"/>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elder" initials="je" lastIdx="3" clrIdx="0"/>
  <p:cmAuthor id="1" name="Shelly Ziemer" initials="MZ" lastIdx="33" clrIdx="1"/>
  <p:cmAuthor id="2" name="ELeland" initials="E" lastIdx="5" clrIdx="2"/>
  <p:cmAuthor id="3" name="Mary Boyle" initials="M" lastIdx="2" clrIdx="3"/>
  <p:cmAuthor id="4" name="Scott Wolfson" initials="SW" lastIdx="1" clrIdx="4"/>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55CAD"/>
    <a:srgbClr val="000000"/>
    <a:srgbClr val="919EB6"/>
    <a:srgbClr val="9BBCE5"/>
    <a:srgbClr val="CFDAF9"/>
    <a:srgbClr val="B8312E"/>
    <a:srgbClr val="9D2A2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018" autoAdjust="0"/>
    <p:restoredTop sz="81750" autoAdjust="0"/>
  </p:normalViewPr>
  <p:slideViewPr>
    <p:cSldViewPr>
      <p:cViewPr varScale="1">
        <p:scale>
          <a:sx n="67" d="100"/>
          <a:sy n="67" d="100"/>
        </p:scale>
        <p:origin x="1675" y="5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2856"/>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commentAuthors" Target="commen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handoutMaster" Target="handoutMasters/handoutMaster1.xml"/><Relationship Id="rId38"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notesMaster" Target="notesMasters/notesMaster1.xml"/><Relationship Id="rId37"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590261F-AD0D-44AD-BC38-BFAE998A0AA6}" type="doc">
      <dgm:prSet loTypeId="urn:microsoft.com/office/officeart/2005/8/layout/radial3" loCatId="cycle" qsTypeId="urn:microsoft.com/office/officeart/2005/8/quickstyle/simple1" qsCatId="simple" csTypeId="urn:microsoft.com/office/officeart/2005/8/colors/colorful1" csCatId="colorful" phldr="1"/>
      <dgm:spPr/>
      <dgm:t>
        <a:bodyPr/>
        <a:lstStyle/>
        <a:p>
          <a:endParaRPr lang="en-US"/>
        </a:p>
      </dgm:t>
    </dgm:pt>
    <dgm:pt modelId="{60EA5C22-0435-47C3-B5E7-9C04F1CFB642}">
      <dgm:prSet phldrT="[Text]" custT="1"/>
      <dgm:spPr/>
      <dgm:t>
        <a:bodyPr/>
        <a:lstStyle/>
        <a:p>
          <a:pPr algn="ctr"/>
          <a:r>
            <a:rPr lang="en-US" sz="1600" b="1" dirty="0"/>
            <a:t>Safety           Quality Performance Sustainability</a:t>
          </a:r>
        </a:p>
      </dgm:t>
    </dgm:pt>
    <dgm:pt modelId="{FA5EC7B2-FDB8-4D20-8E81-29BC1715BA4C}" type="parTrans" cxnId="{BA9CECFB-1B33-4F35-B1E6-268A0328959B}">
      <dgm:prSet/>
      <dgm:spPr/>
      <dgm:t>
        <a:bodyPr/>
        <a:lstStyle/>
        <a:p>
          <a:endParaRPr lang="en-US" sz="1400" b="1"/>
        </a:p>
      </dgm:t>
    </dgm:pt>
    <dgm:pt modelId="{94D8F0A2-965D-4671-915B-A64E35359BC4}" type="sibTrans" cxnId="{BA9CECFB-1B33-4F35-B1E6-268A0328959B}">
      <dgm:prSet/>
      <dgm:spPr/>
      <dgm:t>
        <a:bodyPr/>
        <a:lstStyle/>
        <a:p>
          <a:endParaRPr lang="en-US" sz="1400" b="1"/>
        </a:p>
      </dgm:t>
    </dgm:pt>
    <dgm:pt modelId="{489FF507-469D-454E-A3DC-FCA65D181CB4}">
      <dgm:prSet phldrT="[Text]" custT="1"/>
      <dgm:spPr/>
      <dgm:t>
        <a:bodyPr/>
        <a:lstStyle/>
        <a:p>
          <a:r>
            <a:rPr lang="en-US" sz="1600" b="1" dirty="0"/>
            <a:t>Inspection</a:t>
          </a:r>
        </a:p>
      </dgm:t>
    </dgm:pt>
    <dgm:pt modelId="{E64DE9DF-6B97-4F3D-85F6-F99FE0190DF8}" type="parTrans" cxnId="{7D20F232-79FB-4870-AF7F-BBC75C9529BC}">
      <dgm:prSet/>
      <dgm:spPr/>
      <dgm:t>
        <a:bodyPr/>
        <a:lstStyle/>
        <a:p>
          <a:endParaRPr lang="en-US" sz="1400" b="1"/>
        </a:p>
      </dgm:t>
    </dgm:pt>
    <dgm:pt modelId="{6AF5A23A-A944-4D24-85A1-8E4A8E0B0E30}" type="sibTrans" cxnId="{7D20F232-79FB-4870-AF7F-BBC75C9529BC}">
      <dgm:prSet/>
      <dgm:spPr/>
      <dgm:t>
        <a:bodyPr/>
        <a:lstStyle/>
        <a:p>
          <a:endParaRPr lang="en-US" sz="1400" b="1"/>
        </a:p>
      </dgm:t>
    </dgm:pt>
    <dgm:pt modelId="{87B9DCAC-D605-497C-BF11-C07F43F20707}">
      <dgm:prSet phldrT="[Text]" custT="1"/>
      <dgm:spPr/>
      <dgm:t>
        <a:bodyPr/>
        <a:lstStyle/>
        <a:p>
          <a:r>
            <a:rPr lang="en-US" sz="1500" b="1" dirty="0"/>
            <a:t>Certification</a:t>
          </a:r>
        </a:p>
      </dgm:t>
    </dgm:pt>
    <dgm:pt modelId="{B63F4274-9924-408A-8C95-CFB0B0C09988}" type="parTrans" cxnId="{05F7D08F-9CAC-4BAE-85DF-F8C96BE8A92F}">
      <dgm:prSet/>
      <dgm:spPr/>
      <dgm:t>
        <a:bodyPr/>
        <a:lstStyle/>
        <a:p>
          <a:endParaRPr lang="en-US" sz="1400" b="1"/>
        </a:p>
      </dgm:t>
    </dgm:pt>
    <dgm:pt modelId="{812E60D5-097F-4C2C-B18D-B4E344718DAA}" type="sibTrans" cxnId="{05F7D08F-9CAC-4BAE-85DF-F8C96BE8A92F}">
      <dgm:prSet/>
      <dgm:spPr/>
      <dgm:t>
        <a:bodyPr/>
        <a:lstStyle/>
        <a:p>
          <a:endParaRPr lang="en-US" sz="1400" b="1"/>
        </a:p>
      </dgm:t>
    </dgm:pt>
    <dgm:pt modelId="{88F52E69-D436-4A31-A2DD-FD7031B06EBA}">
      <dgm:prSet phldrT="[Text]" custT="1"/>
      <dgm:spPr/>
      <dgm:t>
        <a:bodyPr/>
        <a:lstStyle/>
        <a:p>
          <a:r>
            <a:rPr lang="en-US" sz="1400" b="1" dirty="0"/>
            <a:t>Auditing</a:t>
          </a:r>
        </a:p>
      </dgm:t>
    </dgm:pt>
    <dgm:pt modelId="{601EAA90-2A36-4B54-8626-232CE59E323B}" type="parTrans" cxnId="{0C92644B-3BDD-4A42-93D1-B2B6D1884433}">
      <dgm:prSet/>
      <dgm:spPr/>
      <dgm:t>
        <a:bodyPr/>
        <a:lstStyle/>
        <a:p>
          <a:endParaRPr lang="en-US" sz="1400" b="1"/>
        </a:p>
      </dgm:t>
    </dgm:pt>
    <dgm:pt modelId="{F9B1BB8D-A0D6-4BAE-9DEB-39B4333FB86E}" type="sibTrans" cxnId="{0C92644B-3BDD-4A42-93D1-B2B6D1884433}">
      <dgm:prSet/>
      <dgm:spPr/>
      <dgm:t>
        <a:bodyPr/>
        <a:lstStyle/>
        <a:p>
          <a:endParaRPr lang="en-US" sz="1400" b="1"/>
        </a:p>
      </dgm:t>
    </dgm:pt>
    <dgm:pt modelId="{B5F9417E-3AB8-4C5E-8D19-25A4FF777529}">
      <dgm:prSet phldrT="[Text]" custT="1"/>
      <dgm:spPr/>
      <dgm:t>
        <a:bodyPr/>
        <a:lstStyle/>
        <a:p>
          <a:r>
            <a:rPr lang="en-US" sz="1600" b="1" dirty="0"/>
            <a:t>Testing</a:t>
          </a:r>
        </a:p>
      </dgm:t>
    </dgm:pt>
    <dgm:pt modelId="{C0A96594-9563-419B-89C6-9CFDD63A4A5D}" type="parTrans" cxnId="{164867A4-EB15-4F1F-9D61-447E2E1E0A38}">
      <dgm:prSet/>
      <dgm:spPr/>
      <dgm:t>
        <a:bodyPr/>
        <a:lstStyle/>
        <a:p>
          <a:endParaRPr lang="en-US" sz="1400"/>
        </a:p>
      </dgm:t>
    </dgm:pt>
    <dgm:pt modelId="{F800783D-A950-4D56-85DE-C63AD82D6387}" type="sibTrans" cxnId="{164867A4-EB15-4F1F-9D61-447E2E1E0A38}">
      <dgm:prSet/>
      <dgm:spPr/>
      <dgm:t>
        <a:bodyPr/>
        <a:lstStyle/>
        <a:p>
          <a:endParaRPr lang="en-US" sz="1400"/>
        </a:p>
      </dgm:t>
    </dgm:pt>
    <dgm:pt modelId="{CFDF5E22-03E5-4CEB-B554-32D26B8900A8}">
      <dgm:prSet phldrT="[Text]" custT="1"/>
      <dgm:spPr/>
      <dgm:t>
        <a:bodyPr/>
        <a:lstStyle/>
        <a:p>
          <a:r>
            <a:rPr lang="en-US" sz="1600" b="1" dirty="0"/>
            <a:t>Advisory / Training</a:t>
          </a:r>
        </a:p>
      </dgm:t>
    </dgm:pt>
    <dgm:pt modelId="{9858BEBF-0273-4B9A-9467-2551C25B0F33}" type="parTrans" cxnId="{C8D4394B-B017-4BCF-8542-69113DD1956C}">
      <dgm:prSet/>
      <dgm:spPr/>
      <dgm:t>
        <a:bodyPr/>
        <a:lstStyle/>
        <a:p>
          <a:endParaRPr lang="en-US" sz="1400"/>
        </a:p>
      </dgm:t>
    </dgm:pt>
    <dgm:pt modelId="{498C38EE-3F5A-416F-8899-2BAD5F4F4E50}" type="sibTrans" cxnId="{C8D4394B-B017-4BCF-8542-69113DD1956C}">
      <dgm:prSet/>
      <dgm:spPr/>
      <dgm:t>
        <a:bodyPr/>
        <a:lstStyle/>
        <a:p>
          <a:endParaRPr lang="en-US" sz="1400"/>
        </a:p>
      </dgm:t>
    </dgm:pt>
    <dgm:pt modelId="{1B7B4872-A180-43F3-BACA-C3350955D020}" type="pres">
      <dgm:prSet presAssocID="{5590261F-AD0D-44AD-BC38-BFAE998A0AA6}" presName="composite" presStyleCnt="0">
        <dgm:presLayoutVars>
          <dgm:chMax val="1"/>
          <dgm:dir/>
          <dgm:resizeHandles val="exact"/>
        </dgm:presLayoutVars>
      </dgm:prSet>
      <dgm:spPr/>
    </dgm:pt>
    <dgm:pt modelId="{1B0CFF71-E520-44DF-A722-1D4E0373BAB1}" type="pres">
      <dgm:prSet presAssocID="{5590261F-AD0D-44AD-BC38-BFAE998A0AA6}" presName="radial" presStyleCnt="0">
        <dgm:presLayoutVars>
          <dgm:animLvl val="ctr"/>
        </dgm:presLayoutVars>
      </dgm:prSet>
      <dgm:spPr/>
    </dgm:pt>
    <dgm:pt modelId="{E3D1B395-C9A5-49FF-94BE-FAF6F4582069}" type="pres">
      <dgm:prSet presAssocID="{60EA5C22-0435-47C3-B5E7-9C04F1CFB642}" presName="centerShape" presStyleLbl="vennNode1" presStyleIdx="0" presStyleCnt="6"/>
      <dgm:spPr/>
    </dgm:pt>
    <dgm:pt modelId="{E3511BE6-534D-4691-ABAB-7AF7CCAF6D94}" type="pres">
      <dgm:prSet presAssocID="{B5F9417E-3AB8-4C5E-8D19-25A4FF777529}" presName="node" presStyleLbl="vennNode1" presStyleIdx="1" presStyleCnt="6">
        <dgm:presLayoutVars>
          <dgm:bulletEnabled val="1"/>
        </dgm:presLayoutVars>
      </dgm:prSet>
      <dgm:spPr/>
    </dgm:pt>
    <dgm:pt modelId="{44B9ADF4-35D6-4703-9680-DDB76426D43F}" type="pres">
      <dgm:prSet presAssocID="{489FF507-469D-454E-A3DC-FCA65D181CB4}" presName="node" presStyleLbl="vennNode1" presStyleIdx="2" presStyleCnt="6" custScaleX="111094" custScaleY="109892">
        <dgm:presLayoutVars>
          <dgm:bulletEnabled val="1"/>
        </dgm:presLayoutVars>
      </dgm:prSet>
      <dgm:spPr/>
    </dgm:pt>
    <dgm:pt modelId="{6B191A90-1F16-4DF4-AA9C-5E591DA2FD63}" type="pres">
      <dgm:prSet presAssocID="{87B9DCAC-D605-497C-BF11-C07F43F20707}" presName="node" presStyleLbl="vennNode1" presStyleIdx="3" presStyleCnt="6" custScaleX="124243" custScaleY="109505">
        <dgm:presLayoutVars>
          <dgm:bulletEnabled val="1"/>
        </dgm:presLayoutVars>
      </dgm:prSet>
      <dgm:spPr/>
    </dgm:pt>
    <dgm:pt modelId="{C7146B4B-9B8D-4C79-9934-90B95F08C9ED}" type="pres">
      <dgm:prSet presAssocID="{88F52E69-D436-4A31-A2DD-FD7031B06EBA}" presName="node" presStyleLbl="vennNode1" presStyleIdx="4" presStyleCnt="6">
        <dgm:presLayoutVars>
          <dgm:bulletEnabled val="1"/>
        </dgm:presLayoutVars>
      </dgm:prSet>
      <dgm:spPr/>
    </dgm:pt>
    <dgm:pt modelId="{E0BDE1A1-B899-4300-9179-6D9E97FFDB89}" type="pres">
      <dgm:prSet presAssocID="{CFDF5E22-03E5-4CEB-B554-32D26B8900A8}" presName="node" presStyleLbl="vennNode1" presStyleIdx="5" presStyleCnt="6">
        <dgm:presLayoutVars>
          <dgm:bulletEnabled val="1"/>
        </dgm:presLayoutVars>
      </dgm:prSet>
      <dgm:spPr/>
    </dgm:pt>
  </dgm:ptLst>
  <dgm:cxnLst>
    <dgm:cxn modelId="{2B914214-8E23-45F1-BAFA-6A61E81A1AB6}" type="presOf" srcId="{5590261F-AD0D-44AD-BC38-BFAE998A0AA6}" destId="{1B7B4872-A180-43F3-BACA-C3350955D020}" srcOrd="0" destOrd="0" presId="urn:microsoft.com/office/officeart/2005/8/layout/radial3"/>
    <dgm:cxn modelId="{7D20F232-79FB-4870-AF7F-BBC75C9529BC}" srcId="{60EA5C22-0435-47C3-B5E7-9C04F1CFB642}" destId="{489FF507-469D-454E-A3DC-FCA65D181CB4}" srcOrd="1" destOrd="0" parTransId="{E64DE9DF-6B97-4F3D-85F6-F99FE0190DF8}" sibTransId="{6AF5A23A-A944-4D24-85A1-8E4A8E0B0E30}"/>
    <dgm:cxn modelId="{4237BE48-5104-4355-BFDD-54986C55C818}" type="presOf" srcId="{B5F9417E-3AB8-4C5E-8D19-25A4FF777529}" destId="{E3511BE6-534D-4691-ABAB-7AF7CCAF6D94}" srcOrd="0" destOrd="0" presId="urn:microsoft.com/office/officeart/2005/8/layout/radial3"/>
    <dgm:cxn modelId="{C8D4394B-B017-4BCF-8542-69113DD1956C}" srcId="{60EA5C22-0435-47C3-B5E7-9C04F1CFB642}" destId="{CFDF5E22-03E5-4CEB-B554-32D26B8900A8}" srcOrd="4" destOrd="0" parTransId="{9858BEBF-0273-4B9A-9467-2551C25B0F33}" sibTransId="{498C38EE-3F5A-416F-8899-2BAD5F4F4E50}"/>
    <dgm:cxn modelId="{0C92644B-3BDD-4A42-93D1-B2B6D1884433}" srcId="{60EA5C22-0435-47C3-B5E7-9C04F1CFB642}" destId="{88F52E69-D436-4A31-A2DD-FD7031B06EBA}" srcOrd="3" destOrd="0" parTransId="{601EAA90-2A36-4B54-8626-232CE59E323B}" sibTransId="{F9B1BB8D-A0D6-4BAE-9DEB-39B4333FB86E}"/>
    <dgm:cxn modelId="{F0B6C27E-51A0-44BC-BD64-D7E9C95156A1}" type="presOf" srcId="{88F52E69-D436-4A31-A2DD-FD7031B06EBA}" destId="{C7146B4B-9B8D-4C79-9934-90B95F08C9ED}" srcOrd="0" destOrd="0" presId="urn:microsoft.com/office/officeart/2005/8/layout/radial3"/>
    <dgm:cxn modelId="{05B53082-8356-49E2-B0AD-8A9791B5C04D}" type="presOf" srcId="{489FF507-469D-454E-A3DC-FCA65D181CB4}" destId="{44B9ADF4-35D6-4703-9680-DDB76426D43F}" srcOrd="0" destOrd="0" presId="urn:microsoft.com/office/officeart/2005/8/layout/radial3"/>
    <dgm:cxn modelId="{05F7D08F-9CAC-4BAE-85DF-F8C96BE8A92F}" srcId="{60EA5C22-0435-47C3-B5E7-9C04F1CFB642}" destId="{87B9DCAC-D605-497C-BF11-C07F43F20707}" srcOrd="2" destOrd="0" parTransId="{B63F4274-9924-408A-8C95-CFB0B0C09988}" sibTransId="{812E60D5-097F-4C2C-B18D-B4E344718DAA}"/>
    <dgm:cxn modelId="{164867A4-EB15-4F1F-9D61-447E2E1E0A38}" srcId="{60EA5C22-0435-47C3-B5E7-9C04F1CFB642}" destId="{B5F9417E-3AB8-4C5E-8D19-25A4FF777529}" srcOrd="0" destOrd="0" parTransId="{C0A96594-9563-419B-89C6-9CFDD63A4A5D}" sibTransId="{F800783D-A950-4D56-85DE-C63AD82D6387}"/>
    <dgm:cxn modelId="{4D1A34AC-53C9-4D73-AB96-7A5505DCEFE0}" type="presOf" srcId="{60EA5C22-0435-47C3-B5E7-9C04F1CFB642}" destId="{E3D1B395-C9A5-49FF-94BE-FAF6F4582069}" srcOrd="0" destOrd="0" presId="urn:microsoft.com/office/officeart/2005/8/layout/radial3"/>
    <dgm:cxn modelId="{FC11E7B0-A40E-4987-8354-71E3A50F9157}" type="presOf" srcId="{87B9DCAC-D605-497C-BF11-C07F43F20707}" destId="{6B191A90-1F16-4DF4-AA9C-5E591DA2FD63}" srcOrd="0" destOrd="0" presId="urn:microsoft.com/office/officeart/2005/8/layout/radial3"/>
    <dgm:cxn modelId="{F17049C7-D94F-42A6-9E14-0B0BE194117F}" type="presOf" srcId="{CFDF5E22-03E5-4CEB-B554-32D26B8900A8}" destId="{E0BDE1A1-B899-4300-9179-6D9E97FFDB89}" srcOrd="0" destOrd="0" presId="urn:microsoft.com/office/officeart/2005/8/layout/radial3"/>
    <dgm:cxn modelId="{BA9CECFB-1B33-4F35-B1E6-268A0328959B}" srcId="{5590261F-AD0D-44AD-BC38-BFAE998A0AA6}" destId="{60EA5C22-0435-47C3-B5E7-9C04F1CFB642}" srcOrd="0" destOrd="0" parTransId="{FA5EC7B2-FDB8-4D20-8E81-29BC1715BA4C}" sibTransId="{94D8F0A2-965D-4671-915B-A64E35359BC4}"/>
    <dgm:cxn modelId="{44B94DC7-2DBC-4A6A-BD6D-231E19F2AE0F}" type="presParOf" srcId="{1B7B4872-A180-43F3-BACA-C3350955D020}" destId="{1B0CFF71-E520-44DF-A722-1D4E0373BAB1}" srcOrd="0" destOrd="0" presId="urn:microsoft.com/office/officeart/2005/8/layout/radial3"/>
    <dgm:cxn modelId="{EB949C22-E97E-4651-A34B-EFC4473EAA79}" type="presParOf" srcId="{1B0CFF71-E520-44DF-A722-1D4E0373BAB1}" destId="{E3D1B395-C9A5-49FF-94BE-FAF6F4582069}" srcOrd="0" destOrd="0" presId="urn:microsoft.com/office/officeart/2005/8/layout/radial3"/>
    <dgm:cxn modelId="{BE14A7BE-55A0-411A-945B-0221392CF1B0}" type="presParOf" srcId="{1B0CFF71-E520-44DF-A722-1D4E0373BAB1}" destId="{E3511BE6-534D-4691-ABAB-7AF7CCAF6D94}" srcOrd="1" destOrd="0" presId="urn:microsoft.com/office/officeart/2005/8/layout/radial3"/>
    <dgm:cxn modelId="{E4E34006-8A26-424E-AD0C-8430E4437011}" type="presParOf" srcId="{1B0CFF71-E520-44DF-A722-1D4E0373BAB1}" destId="{44B9ADF4-35D6-4703-9680-DDB76426D43F}" srcOrd="2" destOrd="0" presId="urn:microsoft.com/office/officeart/2005/8/layout/radial3"/>
    <dgm:cxn modelId="{9F1BE943-BC94-4C5D-A7F1-75B65AB5660E}" type="presParOf" srcId="{1B0CFF71-E520-44DF-A722-1D4E0373BAB1}" destId="{6B191A90-1F16-4DF4-AA9C-5E591DA2FD63}" srcOrd="3" destOrd="0" presId="urn:microsoft.com/office/officeart/2005/8/layout/radial3"/>
    <dgm:cxn modelId="{2CBA7CC5-CB39-4A5B-8FE7-87C69FDCE627}" type="presParOf" srcId="{1B0CFF71-E520-44DF-A722-1D4E0373BAB1}" destId="{C7146B4B-9B8D-4C79-9934-90B95F08C9ED}" srcOrd="4" destOrd="0" presId="urn:microsoft.com/office/officeart/2005/8/layout/radial3"/>
    <dgm:cxn modelId="{32149708-20F9-4078-B674-194A3A4641EA}" type="presParOf" srcId="{1B0CFF71-E520-44DF-A722-1D4E0373BAB1}" destId="{E0BDE1A1-B899-4300-9179-6D9E97FFDB89}" srcOrd="5" destOrd="0" presId="urn:microsoft.com/office/officeart/2005/8/layout/radial3"/>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6B23C4F-9A18-4989-B102-77CDC7925EF2}" type="doc">
      <dgm:prSet loTypeId="urn:microsoft.com/office/officeart/2005/8/layout/chevron1" loCatId="process" qsTypeId="urn:microsoft.com/office/officeart/2005/8/quickstyle/simple2" qsCatId="simple" csTypeId="urn:microsoft.com/office/officeart/2005/8/colors/accent0_3" csCatId="mainScheme" phldr="1"/>
      <dgm:spPr/>
    </dgm:pt>
    <dgm:pt modelId="{41FB87AB-ADC6-46C2-9FAE-F2D9565D0FE6}">
      <dgm:prSet phldrT="[Text]" custT="1"/>
      <dgm:spPr/>
      <dgm:t>
        <a:bodyPr/>
        <a:lstStyle/>
        <a:p>
          <a:r>
            <a:rPr lang="en-US" sz="1200" b="1" dirty="0">
              <a:latin typeface="Arial" panose="020B0604020202020204" pitchFamily="34" charset="0"/>
              <a:cs typeface="Arial" panose="020B0604020202020204" pitchFamily="34" charset="0"/>
            </a:rPr>
            <a:t>Design</a:t>
          </a:r>
        </a:p>
      </dgm:t>
    </dgm:pt>
    <dgm:pt modelId="{4420C20C-E5E2-4A12-AB30-38A86311F03C}" type="parTrans" cxnId="{C948256C-E330-4A5F-BFB1-B358E650FB68}">
      <dgm:prSet/>
      <dgm:spPr/>
      <dgm:t>
        <a:bodyPr/>
        <a:lstStyle/>
        <a:p>
          <a:endParaRPr lang="en-US" sz="1200" b="1">
            <a:latin typeface="Arial" panose="020B0604020202020204" pitchFamily="34" charset="0"/>
            <a:cs typeface="Arial" panose="020B0604020202020204" pitchFamily="34" charset="0"/>
          </a:endParaRPr>
        </a:p>
      </dgm:t>
    </dgm:pt>
    <dgm:pt modelId="{CD1D4380-A335-4DBE-91DF-D86F6BC991D5}" type="sibTrans" cxnId="{C948256C-E330-4A5F-BFB1-B358E650FB68}">
      <dgm:prSet/>
      <dgm:spPr/>
      <dgm:t>
        <a:bodyPr/>
        <a:lstStyle/>
        <a:p>
          <a:endParaRPr lang="en-US" sz="1200" b="1">
            <a:latin typeface="Arial" panose="020B0604020202020204" pitchFamily="34" charset="0"/>
            <a:cs typeface="Arial" panose="020B0604020202020204" pitchFamily="34" charset="0"/>
          </a:endParaRPr>
        </a:p>
      </dgm:t>
    </dgm:pt>
    <dgm:pt modelId="{07CAE18F-5591-41B6-BA87-0236E2F91414}">
      <dgm:prSet phldrT="[Text]" custT="1"/>
      <dgm:spPr/>
      <dgm:t>
        <a:bodyPr/>
        <a:lstStyle/>
        <a:p>
          <a:r>
            <a:rPr lang="en-US" sz="1200" b="1" dirty="0">
              <a:latin typeface="Arial" panose="020B0604020202020204" pitchFamily="34" charset="0"/>
              <a:cs typeface="Arial" panose="020B0604020202020204" pitchFamily="34" charset="0"/>
            </a:rPr>
            <a:t>Sourcing</a:t>
          </a:r>
        </a:p>
      </dgm:t>
    </dgm:pt>
    <dgm:pt modelId="{61D213BB-D800-49E2-B662-257D62ABD082}" type="parTrans" cxnId="{6299F2AA-8407-4E74-8D6E-1539B3578DD2}">
      <dgm:prSet/>
      <dgm:spPr/>
      <dgm:t>
        <a:bodyPr/>
        <a:lstStyle/>
        <a:p>
          <a:endParaRPr lang="en-US" sz="1200" b="1">
            <a:latin typeface="Arial" panose="020B0604020202020204" pitchFamily="34" charset="0"/>
            <a:cs typeface="Arial" panose="020B0604020202020204" pitchFamily="34" charset="0"/>
          </a:endParaRPr>
        </a:p>
      </dgm:t>
    </dgm:pt>
    <dgm:pt modelId="{E8B3CF29-346F-45C8-BBDF-752ECB78B128}" type="sibTrans" cxnId="{6299F2AA-8407-4E74-8D6E-1539B3578DD2}">
      <dgm:prSet/>
      <dgm:spPr/>
      <dgm:t>
        <a:bodyPr/>
        <a:lstStyle/>
        <a:p>
          <a:endParaRPr lang="en-US" sz="1200" b="1">
            <a:latin typeface="Arial" panose="020B0604020202020204" pitchFamily="34" charset="0"/>
            <a:cs typeface="Arial" panose="020B0604020202020204" pitchFamily="34" charset="0"/>
          </a:endParaRPr>
        </a:p>
      </dgm:t>
    </dgm:pt>
    <dgm:pt modelId="{D635B4EA-9D70-44F4-803B-4E4A3CBECE5F}">
      <dgm:prSet phldrT="[Text]" custT="1"/>
      <dgm:spPr/>
      <dgm:t>
        <a:bodyPr/>
        <a:lstStyle/>
        <a:p>
          <a:r>
            <a:rPr lang="en-US" sz="1200" b="1" dirty="0">
              <a:latin typeface="Arial" panose="020B0604020202020204" pitchFamily="34" charset="0"/>
              <a:cs typeface="Arial" panose="020B0604020202020204" pitchFamily="34" charset="0"/>
            </a:rPr>
            <a:t>Production</a:t>
          </a:r>
        </a:p>
      </dgm:t>
    </dgm:pt>
    <dgm:pt modelId="{3C1C1AFD-8403-4F38-812A-ED94D71DCB91}" type="parTrans" cxnId="{EB6FE02D-8563-485A-8598-9CFF0D3469BB}">
      <dgm:prSet/>
      <dgm:spPr/>
      <dgm:t>
        <a:bodyPr/>
        <a:lstStyle/>
        <a:p>
          <a:endParaRPr lang="en-US" sz="1200" b="1">
            <a:latin typeface="Arial" panose="020B0604020202020204" pitchFamily="34" charset="0"/>
            <a:cs typeface="Arial" panose="020B0604020202020204" pitchFamily="34" charset="0"/>
          </a:endParaRPr>
        </a:p>
      </dgm:t>
    </dgm:pt>
    <dgm:pt modelId="{98F90659-7CA4-4B5C-B055-B8F6598B61F7}" type="sibTrans" cxnId="{EB6FE02D-8563-485A-8598-9CFF0D3469BB}">
      <dgm:prSet/>
      <dgm:spPr/>
      <dgm:t>
        <a:bodyPr/>
        <a:lstStyle/>
        <a:p>
          <a:endParaRPr lang="en-US" sz="1200" b="1">
            <a:latin typeface="Arial" panose="020B0604020202020204" pitchFamily="34" charset="0"/>
            <a:cs typeface="Arial" panose="020B0604020202020204" pitchFamily="34" charset="0"/>
          </a:endParaRPr>
        </a:p>
      </dgm:t>
    </dgm:pt>
    <dgm:pt modelId="{5805E822-FD0B-4870-AD9F-C90D47887C6B}">
      <dgm:prSet phldrT="[Text]" custT="1"/>
      <dgm:spPr/>
      <dgm:t>
        <a:bodyPr/>
        <a:lstStyle/>
        <a:p>
          <a:r>
            <a:rPr lang="en-US" sz="1200" b="1" dirty="0">
              <a:latin typeface="Arial" panose="020B0604020202020204" pitchFamily="34" charset="0"/>
              <a:cs typeface="Arial" panose="020B0604020202020204" pitchFamily="34" charset="0"/>
            </a:rPr>
            <a:t>Logistics</a:t>
          </a:r>
        </a:p>
      </dgm:t>
    </dgm:pt>
    <dgm:pt modelId="{A652237D-A8E2-4B86-83DD-6212FA1D03CC}" type="parTrans" cxnId="{CA441DD8-3DDC-43F6-9BFE-186F861F490A}">
      <dgm:prSet/>
      <dgm:spPr/>
      <dgm:t>
        <a:bodyPr/>
        <a:lstStyle/>
        <a:p>
          <a:endParaRPr lang="en-US" sz="1200" b="1">
            <a:latin typeface="Arial" panose="020B0604020202020204" pitchFamily="34" charset="0"/>
            <a:cs typeface="Arial" panose="020B0604020202020204" pitchFamily="34" charset="0"/>
          </a:endParaRPr>
        </a:p>
      </dgm:t>
    </dgm:pt>
    <dgm:pt modelId="{6F7A78BC-4D1E-4419-9E40-47E11B4EFFBB}" type="sibTrans" cxnId="{CA441DD8-3DDC-43F6-9BFE-186F861F490A}">
      <dgm:prSet/>
      <dgm:spPr/>
      <dgm:t>
        <a:bodyPr/>
        <a:lstStyle/>
        <a:p>
          <a:endParaRPr lang="en-US" sz="1200" b="1">
            <a:latin typeface="Arial" panose="020B0604020202020204" pitchFamily="34" charset="0"/>
            <a:cs typeface="Arial" panose="020B0604020202020204" pitchFamily="34" charset="0"/>
          </a:endParaRPr>
        </a:p>
      </dgm:t>
    </dgm:pt>
    <dgm:pt modelId="{2F0B7CC2-FFB9-4534-8844-9F9694080AB5}">
      <dgm:prSet phldrT="[Text]" custT="1"/>
      <dgm:spPr/>
      <dgm:t>
        <a:bodyPr/>
        <a:lstStyle/>
        <a:p>
          <a:r>
            <a:rPr lang="en-US" sz="1200" b="1" dirty="0">
              <a:latin typeface="Arial" panose="020B0604020202020204" pitchFamily="34" charset="0"/>
              <a:cs typeface="Arial" panose="020B0604020202020204" pitchFamily="34" charset="0"/>
            </a:rPr>
            <a:t>Warehouse</a:t>
          </a:r>
        </a:p>
      </dgm:t>
    </dgm:pt>
    <dgm:pt modelId="{C122782D-E972-4F6C-B754-38A984840CEB}" type="parTrans" cxnId="{9FC947C7-2846-4E21-9547-FB50FB7A22EF}">
      <dgm:prSet/>
      <dgm:spPr/>
      <dgm:t>
        <a:bodyPr/>
        <a:lstStyle/>
        <a:p>
          <a:endParaRPr lang="en-US" sz="1200" b="1">
            <a:latin typeface="Arial" panose="020B0604020202020204" pitchFamily="34" charset="0"/>
            <a:cs typeface="Arial" panose="020B0604020202020204" pitchFamily="34" charset="0"/>
          </a:endParaRPr>
        </a:p>
      </dgm:t>
    </dgm:pt>
    <dgm:pt modelId="{6F0855BB-D578-4F48-962F-7851E78CE748}" type="sibTrans" cxnId="{9FC947C7-2846-4E21-9547-FB50FB7A22EF}">
      <dgm:prSet/>
      <dgm:spPr/>
      <dgm:t>
        <a:bodyPr/>
        <a:lstStyle/>
        <a:p>
          <a:endParaRPr lang="en-US" sz="1200" b="1">
            <a:latin typeface="Arial" panose="020B0604020202020204" pitchFamily="34" charset="0"/>
            <a:cs typeface="Arial" panose="020B0604020202020204" pitchFamily="34" charset="0"/>
          </a:endParaRPr>
        </a:p>
      </dgm:t>
    </dgm:pt>
    <dgm:pt modelId="{7A91B56C-5D10-497C-9474-D0E83824249B}">
      <dgm:prSet phldrT="[Text]" custT="1"/>
      <dgm:spPr/>
      <dgm:t>
        <a:bodyPr/>
        <a:lstStyle/>
        <a:p>
          <a:r>
            <a:rPr lang="en-US" sz="1200" b="1" dirty="0">
              <a:latin typeface="Arial" panose="020B0604020202020204" pitchFamily="34" charset="0"/>
              <a:cs typeface="Arial" panose="020B0604020202020204" pitchFamily="34" charset="0"/>
            </a:rPr>
            <a:t>Retail</a:t>
          </a:r>
        </a:p>
      </dgm:t>
    </dgm:pt>
    <dgm:pt modelId="{7C815E16-034D-4B17-9D09-4E3B6E034A0D}" type="parTrans" cxnId="{C92C60DB-4754-4C0B-B156-8CEE35FA0C66}">
      <dgm:prSet/>
      <dgm:spPr/>
      <dgm:t>
        <a:bodyPr/>
        <a:lstStyle/>
        <a:p>
          <a:endParaRPr lang="en-US" sz="1200" b="1">
            <a:latin typeface="Arial" panose="020B0604020202020204" pitchFamily="34" charset="0"/>
            <a:cs typeface="Arial" panose="020B0604020202020204" pitchFamily="34" charset="0"/>
          </a:endParaRPr>
        </a:p>
      </dgm:t>
    </dgm:pt>
    <dgm:pt modelId="{2EAD2E97-F918-4E33-8EF6-5D0DDCF96BB2}" type="sibTrans" cxnId="{C92C60DB-4754-4C0B-B156-8CEE35FA0C66}">
      <dgm:prSet/>
      <dgm:spPr/>
      <dgm:t>
        <a:bodyPr/>
        <a:lstStyle/>
        <a:p>
          <a:endParaRPr lang="en-US" sz="1200" b="1">
            <a:latin typeface="Arial" panose="020B0604020202020204" pitchFamily="34" charset="0"/>
            <a:cs typeface="Arial" panose="020B0604020202020204" pitchFamily="34" charset="0"/>
          </a:endParaRPr>
        </a:p>
      </dgm:t>
    </dgm:pt>
    <dgm:pt modelId="{AA3BC503-A479-441A-9F93-99E50B9BAC23}">
      <dgm:prSet phldrT="[Text]" custT="1"/>
      <dgm:spPr/>
      <dgm:t>
        <a:bodyPr/>
        <a:lstStyle/>
        <a:p>
          <a:r>
            <a:rPr lang="en-US" sz="1200" b="1" dirty="0">
              <a:latin typeface="Arial" panose="020B0604020202020204" pitchFamily="34" charset="0"/>
              <a:cs typeface="Arial" panose="020B0604020202020204" pitchFamily="34" charset="0"/>
            </a:rPr>
            <a:t>Post retail</a:t>
          </a:r>
        </a:p>
      </dgm:t>
    </dgm:pt>
    <dgm:pt modelId="{216E33B5-DF07-4D78-8895-01036E8C5438}" type="parTrans" cxnId="{F21EFC0B-8187-47AD-9E80-C7F8A1D51663}">
      <dgm:prSet/>
      <dgm:spPr/>
      <dgm:t>
        <a:bodyPr/>
        <a:lstStyle/>
        <a:p>
          <a:endParaRPr lang="en-US" sz="1200" b="1">
            <a:latin typeface="Arial" panose="020B0604020202020204" pitchFamily="34" charset="0"/>
            <a:cs typeface="Arial" panose="020B0604020202020204" pitchFamily="34" charset="0"/>
          </a:endParaRPr>
        </a:p>
      </dgm:t>
    </dgm:pt>
    <dgm:pt modelId="{E6FC2BBF-1B85-4BFA-A678-04D272593947}" type="sibTrans" cxnId="{F21EFC0B-8187-47AD-9E80-C7F8A1D51663}">
      <dgm:prSet/>
      <dgm:spPr/>
      <dgm:t>
        <a:bodyPr/>
        <a:lstStyle/>
        <a:p>
          <a:endParaRPr lang="en-US" sz="1200" b="1">
            <a:latin typeface="Arial" panose="020B0604020202020204" pitchFamily="34" charset="0"/>
            <a:cs typeface="Arial" panose="020B0604020202020204" pitchFamily="34" charset="0"/>
          </a:endParaRPr>
        </a:p>
      </dgm:t>
    </dgm:pt>
    <dgm:pt modelId="{2E57DD3A-141A-4125-BCBD-E84CADF1286F}" type="pres">
      <dgm:prSet presAssocID="{46B23C4F-9A18-4989-B102-77CDC7925EF2}" presName="Name0" presStyleCnt="0">
        <dgm:presLayoutVars>
          <dgm:dir/>
          <dgm:animLvl val="lvl"/>
          <dgm:resizeHandles val="exact"/>
        </dgm:presLayoutVars>
      </dgm:prSet>
      <dgm:spPr/>
    </dgm:pt>
    <dgm:pt modelId="{90373221-333D-4E5B-89FF-EA8B4C31DF62}" type="pres">
      <dgm:prSet presAssocID="{41FB87AB-ADC6-46C2-9FAE-F2D9565D0FE6}" presName="parTxOnly" presStyleLbl="node1" presStyleIdx="0" presStyleCnt="7">
        <dgm:presLayoutVars>
          <dgm:chMax val="0"/>
          <dgm:chPref val="0"/>
          <dgm:bulletEnabled val="1"/>
        </dgm:presLayoutVars>
      </dgm:prSet>
      <dgm:spPr/>
    </dgm:pt>
    <dgm:pt modelId="{DEE046F8-E9F6-447F-A6C6-8EF889258CD4}" type="pres">
      <dgm:prSet presAssocID="{CD1D4380-A335-4DBE-91DF-D86F6BC991D5}" presName="parTxOnlySpace" presStyleCnt="0"/>
      <dgm:spPr/>
    </dgm:pt>
    <dgm:pt modelId="{FC5E4027-D7CE-494F-89A7-855EF4EED087}" type="pres">
      <dgm:prSet presAssocID="{07CAE18F-5591-41B6-BA87-0236E2F91414}" presName="parTxOnly" presStyleLbl="node1" presStyleIdx="1" presStyleCnt="7">
        <dgm:presLayoutVars>
          <dgm:chMax val="0"/>
          <dgm:chPref val="0"/>
          <dgm:bulletEnabled val="1"/>
        </dgm:presLayoutVars>
      </dgm:prSet>
      <dgm:spPr/>
    </dgm:pt>
    <dgm:pt modelId="{42BB1D53-1013-4C0C-8046-586A602364C3}" type="pres">
      <dgm:prSet presAssocID="{E8B3CF29-346F-45C8-BBDF-752ECB78B128}" presName="parTxOnlySpace" presStyleCnt="0"/>
      <dgm:spPr/>
    </dgm:pt>
    <dgm:pt modelId="{557A817B-6E07-4BFE-A978-BCAA9ED5A359}" type="pres">
      <dgm:prSet presAssocID="{D635B4EA-9D70-44F4-803B-4E4A3CBECE5F}" presName="parTxOnly" presStyleLbl="node1" presStyleIdx="2" presStyleCnt="7" custScaleX="113210" custScaleY="110022">
        <dgm:presLayoutVars>
          <dgm:chMax val="0"/>
          <dgm:chPref val="0"/>
          <dgm:bulletEnabled val="1"/>
        </dgm:presLayoutVars>
      </dgm:prSet>
      <dgm:spPr/>
    </dgm:pt>
    <dgm:pt modelId="{04A66600-6F63-45C6-B235-52F3C4AA2FF3}" type="pres">
      <dgm:prSet presAssocID="{98F90659-7CA4-4B5C-B055-B8F6598B61F7}" presName="parTxOnlySpace" presStyleCnt="0"/>
      <dgm:spPr/>
    </dgm:pt>
    <dgm:pt modelId="{14F03009-4827-415C-9B8E-4CA24C20AF3B}" type="pres">
      <dgm:prSet presAssocID="{5805E822-FD0B-4870-AD9F-C90D47887C6B}" presName="parTxOnly" presStyleLbl="node1" presStyleIdx="3" presStyleCnt="7" custScaleX="108957" custScaleY="108475">
        <dgm:presLayoutVars>
          <dgm:chMax val="0"/>
          <dgm:chPref val="0"/>
          <dgm:bulletEnabled val="1"/>
        </dgm:presLayoutVars>
      </dgm:prSet>
      <dgm:spPr/>
    </dgm:pt>
    <dgm:pt modelId="{4AC84605-B795-40C5-A212-75FFFA72091A}" type="pres">
      <dgm:prSet presAssocID="{6F7A78BC-4D1E-4419-9E40-47E11B4EFFBB}" presName="parTxOnlySpace" presStyleCnt="0"/>
      <dgm:spPr/>
    </dgm:pt>
    <dgm:pt modelId="{5CDB7C10-16F6-43B0-A2C2-2CBC7FAE633D}" type="pres">
      <dgm:prSet presAssocID="{2F0B7CC2-FFB9-4534-8844-9F9694080AB5}" presName="parTxOnly" presStyleLbl="node1" presStyleIdx="4" presStyleCnt="7" custScaleX="112148" custScaleY="113819">
        <dgm:presLayoutVars>
          <dgm:chMax val="0"/>
          <dgm:chPref val="0"/>
          <dgm:bulletEnabled val="1"/>
        </dgm:presLayoutVars>
      </dgm:prSet>
      <dgm:spPr/>
    </dgm:pt>
    <dgm:pt modelId="{B0CA8973-4699-4A66-A8A2-E20CB004FB61}" type="pres">
      <dgm:prSet presAssocID="{6F0855BB-D578-4F48-962F-7851E78CE748}" presName="parTxOnlySpace" presStyleCnt="0"/>
      <dgm:spPr/>
    </dgm:pt>
    <dgm:pt modelId="{A07E38ED-2DEA-406F-AAED-F76ED5BE3B8B}" type="pres">
      <dgm:prSet presAssocID="{7A91B56C-5D10-497C-9474-D0E83824249B}" presName="parTxOnly" presStyleLbl="node1" presStyleIdx="5" presStyleCnt="7">
        <dgm:presLayoutVars>
          <dgm:chMax val="0"/>
          <dgm:chPref val="0"/>
          <dgm:bulletEnabled val="1"/>
        </dgm:presLayoutVars>
      </dgm:prSet>
      <dgm:spPr/>
    </dgm:pt>
    <dgm:pt modelId="{1C7268F1-ABCE-48A7-AABC-94A1CCBD5F45}" type="pres">
      <dgm:prSet presAssocID="{2EAD2E97-F918-4E33-8EF6-5D0DDCF96BB2}" presName="parTxOnlySpace" presStyleCnt="0"/>
      <dgm:spPr/>
    </dgm:pt>
    <dgm:pt modelId="{C6E97DF5-EBED-4360-B24C-E4CA8F91F4EB}" type="pres">
      <dgm:prSet presAssocID="{AA3BC503-A479-441A-9F93-99E50B9BAC23}" presName="parTxOnly" presStyleLbl="node1" presStyleIdx="6" presStyleCnt="7">
        <dgm:presLayoutVars>
          <dgm:chMax val="0"/>
          <dgm:chPref val="0"/>
          <dgm:bulletEnabled val="1"/>
        </dgm:presLayoutVars>
      </dgm:prSet>
      <dgm:spPr/>
    </dgm:pt>
  </dgm:ptLst>
  <dgm:cxnLst>
    <dgm:cxn modelId="{F21EFC0B-8187-47AD-9E80-C7F8A1D51663}" srcId="{46B23C4F-9A18-4989-B102-77CDC7925EF2}" destId="{AA3BC503-A479-441A-9F93-99E50B9BAC23}" srcOrd="6" destOrd="0" parTransId="{216E33B5-DF07-4D78-8895-01036E8C5438}" sibTransId="{E6FC2BBF-1B85-4BFA-A678-04D272593947}"/>
    <dgm:cxn modelId="{3B729F14-FB7F-4BF5-AB01-401D78AB765E}" type="presOf" srcId="{D635B4EA-9D70-44F4-803B-4E4A3CBECE5F}" destId="{557A817B-6E07-4BFE-A978-BCAA9ED5A359}" srcOrd="0" destOrd="0" presId="urn:microsoft.com/office/officeart/2005/8/layout/chevron1"/>
    <dgm:cxn modelId="{DBF92329-62FF-412D-9A86-4AE5A4F8A9DD}" type="presOf" srcId="{7A91B56C-5D10-497C-9474-D0E83824249B}" destId="{A07E38ED-2DEA-406F-AAED-F76ED5BE3B8B}" srcOrd="0" destOrd="0" presId="urn:microsoft.com/office/officeart/2005/8/layout/chevron1"/>
    <dgm:cxn modelId="{EB6FE02D-8563-485A-8598-9CFF0D3469BB}" srcId="{46B23C4F-9A18-4989-B102-77CDC7925EF2}" destId="{D635B4EA-9D70-44F4-803B-4E4A3CBECE5F}" srcOrd="2" destOrd="0" parTransId="{3C1C1AFD-8403-4F38-812A-ED94D71DCB91}" sibTransId="{98F90659-7CA4-4B5C-B055-B8F6598B61F7}"/>
    <dgm:cxn modelId="{EFC68037-25A5-47B8-B9AF-86E743C65BB1}" type="presOf" srcId="{41FB87AB-ADC6-46C2-9FAE-F2D9565D0FE6}" destId="{90373221-333D-4E5B-89FF-EA8B4C31DF62}" srcOrd="0" destOrd="0" presId="urn:microsoft.com/office/officeart/2005/8/layout/chevron1"/>
    <dgm:cxn modelId="{C948256C-E330-4A5F-BFB1-B358E650FB68}" srcId="{46B23C4F-9A18-4989-B102-77CDC7925EF2}" destId="{41FB87AB-ADC6-46C2-9FAE-F2D9565D0FE6}" srcOrd="0" destOrd="0" parTransId="{4420C20C-E5E2-4A12-AB30-38A86311F03C}" sibTransId="{CD1D4380-A335-4DBE-91DF-D86F6BC991D5}"/>
    <dgm:cxn modelId="{5CD2A757-03C6-42D9-B240-D2CCC8CA594F}" type="presOf" srcId="{46B23C4F-9A18-4989-B102-77CDC7925EF2}" destId="{2E57DD3A-141A-4125-BCBD-E84CADF1286F}" srcOrd="0" destOrd="0" presId="urn:microsoft.com/office/officeart/2005/8/layout/chevron1"/>
    <dgm:cxn modelId="{6299F2AA-8407-4E74-8D6E-1539B3578DD2}" srcId="{46B23C4F-9A18-4989-B102-77CDC7925EF2}" destId="{07CAE18F-5591-41B6-BA87-0236E2F91414}" srcOrd="1" destOrd="0" parTransId="{61D213BB-D800-49E2-B662-257D62ABD082}" sibTransId="{E8B3CF29-346F-45C8-BBDF-752ECB78B128}"/>
    <dgm:cxn modelId="{FD5F1FB7-4EF5-48F2-9271-A61A054E2010}" type="presOf" srcId="{07CAE18F-5591-41B6-BA87-0236E2F91414}" destId="{FC5E4027-D7CE-494F-89A7-855EF4EED087}" srcOrd="0" destOrd="0" presId="urn:microsoft.com/office/officeart/2005/8/layout/chevron1"/>
    <dgm:cxn modelId="{25D29DBB-2DAF-4E10-9BC6-ED54AFA3A782}" type="presOf" srcId="{AA3BC503-A479-441A-9F93-99E50B9BAC23}" destId="{C6E97DF5-EBED-4360-B24C-E4CA8F91F4EB}" srcOrd="0" destOrd="0" presId="urn:microsoft.com/office/officeart/2005/8/layout/chevron1"/>
    <dgm:cxn modelId="{9FC947C7-2846-4E21-9547-FB50FB7A22EF}" srcId="{46B23C4F-9A18-4989-B102-77CDC7925EF2}" destId="{2F0B7CC2-FFB9-4534-8844-9F9694080AB5}" srcOrd="4" destOrd="0" parTransId="{C122782D-E972-4F6C-B754-38A984840CEB}" sibTransId="{6F0855BB-D578-4F48-962F-7851E78CE748}"/>
    <dgm:cxn modelId="{0B2DCACF-368D-4E8D-A6DD-1528BBEDD565}" type="presOf" srcId="{5805E822-FD0B-4870-AD9F-C90D47887C6B}" destId="{14F03009-4827-415C-9B8E-4CA24C20AF3B}" srcOrd="0" destOrd="0" presId="urn:microsoft.com/office/officeart/2005/8/layout/chevron1"/>
    <dgm:cxn modelId="{CA441DD8-3DDC-43F6-9BFE-186F861F490A}" srcId="{46B23C4F-9A18-4989-B102-77CDC7925EF2}" destId="{5805E822-FD0B-4870-AD9F-C90D47887C6B}" srcOrd="3" destOrd="0" parTransId="{A652237D-A8E2-4B86-83DD-6212FA1D03CC}" sibTransId="{6F7A78BC-4D1E-4419-9E40-47E11B4EFFBB}"/>
    <dgm:cxn modelId="{C92C60DB-4754-4C0B-B156-8CEE35FA0C66}" srcId="{46B23C4F-9A18-4989-B102-77CDC7925EF2}" destId="{7A91B56C-5D10-497C-9474-D0E83824249B}" srcOrd="5" destOrd="0" parTransId="{7C815E16-034D-4B17-9D09-4E3B6E034A0D}" sibTransId="{2EAD2E97-F918-4E33-8EF6-5D0DDCF96BB2}"/>
    <dgm:cxn modelId="{FAC30EF5-FC4B-4C1B-97F8-00CAD495C3A7}" type="presOf" srcId="{2F0B7CC2-FFB9-4534-8844-9F9694080AB5}" destId="{5CDB7C10-16F6-43B0-A2C2-2CBC7FAE633D}" srcOrd="0" destOrd="0" presId="urn:microsoft.com/office/officeart/2005/8/layout/chevron1"/>
    <dgm:cxn modelId="{3550631D-A3B5-4CE7-8515-ED963F35F65D}" type="presParOf" srcId="{2E57DD3A-141A-4125-BCBD-E84CADF1286F}" destId="{90373221-333D-4E5B-89FF-EA8B4C31DF62}" srcOrd="0" destOrd="0" presId="urn:microsoft.com/office/officeart/2005/8/layout/chevron1"/>
    <dgm:cxn modelId="{E124F5E1-9D3F-43AD-9516-1D19D1BFE2F4}" type="presParOf" srcId="{2E57DD3A-141A-4125-BCBD-E84CADF1286F}" destId="{DEE046F8-E9F6-447F-A6C6-8EF889258CD4}" srcOrd="1" destOrd="0" presId="urn:microsoft.com/office/officeart/2005/8/layout/chevron1"/>
    <dgm:cxn modelId="{8B599095-A6D9-44AC-81A0-E84870A36BDB}" type="presParOf" srcId="{2E57DD3A-141A-4125-BCBD-E84CADF1286F}" destId="{FC5E4027-D7CE-494F-89A7-855EF4EED087}" srcOrd="2" destOrd="0" presId="urn:microsoft.com/office/officeart/2005/8/layout/chevron1"/>
    <dgm:cxn modelId="{381E1E2C-7036-47C0-B396-9893E91F404A}" type="presParOf" srcId="{2E57DD3A-141A-4125-BCBD-E84CADF1286F}" destId="{42BB1D53-1013-4C0C-8046-586A602364C3}" srcOrd="3" destOrd="0" presId="urn:microsoft.com/office/officeart/2005/8/layout/chevron1"/>
    <dgm:cxn modelId="{D6070F64-0BBF-4201-BE52-75238AFB6512}" type="presParOf" srcId="{2E57DD3A-141A-4125-BCBD-E84CADF1286F}" destId="{557A817B-6E07-4BFE-A978-BCAA9ED5A359}" srcOrd="4" destOrd="0" presId="urn:microsoft.com/office/officeart/2005/8/layout/chevron1"/>
    <dgm:cxn modelId="{69A33787-DC61-4EBD-AE75-C98075E92118}" type="presParOf" srcId="{2E57DD3A-141A-4125-BCBD-E84CADF1286F}" destId="{04A66600-6F63-45C6-B235-52F3C4AA2FF3}" srcOrd="5" destOrd="0" presId="urn:microsoft.com/office/officeart/2005/8/layout/chevron1"/>
    <dgm:cxn modelId="{BD58CB58-C274-47A4-A567-3D3FEA4D83DA}" type="presParOf" srcId="{2E57DD3A-141A-4125-BCBD-E84CADF1286F}" destId="{14F03009-4827-415C-9B8E-4CA24C20AF3B}" srcOrd="6" destOrd="0" presId="urn:microsoft.com/office/officeart/2005/8/layout/chevron1"/>
    <dgm:cxn modelId="{98BB2F7C-886C-4871-8306-33338FA365F1}" type="presParOf" srcId="{2E57DD3A-141A-4125-BCBD-E84CADF1286F}" destId="{4AC84605-B795-40C5-A212-75FFFA72091A}" srcOrd="7" destOrd="0" presId="urn:microsoft.com/office/officeart/2005/8/layout/chevron1"/>
    <dgm:cxn modelId="{AB76DD7B-03C7-491A-9741-32AA4C616602}" type="presParOf" srcId="{2E57DD3A-141A-4125-BCBD-E84CADF1286F}" destId="{5CDB7C10-16F6-43B0-A2C2-2CBC7FAE633D}" srcOrd="8" destOrd="0" presId="urn:microsoft.com/office/officeart/2005/8/layout/chevron1"/>
    <dgm:cxn modelId="{4D6155EE-F459-462C-8057-E966C824B63D}" type="presParOf" srcId="{2E57DD3A-141A-4125-BCBD-E84CADF1286F}" destId="{B0CA8973-4699-4A66-A8A2-E20CB004FB61}" srcOrd="9" destOrd="0" presId="urn:microsoft.com/office/officeart/2005/8/layout/chevron1"/>
    <dgm:cxn modelId="{E21720BD-50EC-45CF-83E3-CEECE3B5BB1B}" type="presParOf" srcId="{2E57DD3A-141A-4125-BCBD-E84CADF1286F}" destId="{A07E38ED-2DEA-406F-AAED-F76ED5BE3B8B}" srcOrd="10" destOrd="0" presId="urn:microsoft.com/office/officeart/2005/8/layout/chevron1"/>
    <dgm:cxn modelId="{79FAC84A-DC16-43DC-96CE-AE76C9D0F52C}" type="presParOf" srcId="{2E57DD3A-141A-4125-BCBD-E84CADF1286F}" destId="{1C7268F1-ABCE-48A7-AABC-94A1CCBD5F45}" srcOrd="11" destOrd="0" presId="urn:microsoft.com/office/officeart/2005/8/layout/chevron1"/>
    <dgm:cxn modelId="{E7D3C85F-7FB6-42F0-BBA6-AE94573B6544}" type="presParOf" srcId="{2E57DD3A-141A-4125-BCBD-E84CADF1286F}" destId="{C6E97DF5-EBED-4360-B24C-E4CA8F91F4EB}" srcOrd="12" destOrd="0" presId="urn:microsoft.com/office/officeart/2005/8/layout/chevron1"/>
  </dgm:cxnLst>
  <dgm:bg/>
  <dgm:whole/>
  <dgm:extLst>
    <a:ext uri="http://schemas.microsoft.com/office/drawing/2008/diagram">
      <dsp:dataModelExt xmlns:dsp="http://schemas.microsoft.com/office/drawing/2008/diagram" relId="rId13"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6B23C4F-9A18-4989-B102-77CDC7925EF2}" type="doc">
      <dgm:prSet loTypeId="urn:microsoft.com/office/officeart/2005/8/layout/chevron1" loCatId="process" qsTypeId="urn:microsoft.com/office/officeart/2005/8/quickstyle/simple2" qsCatId="simple" csTypeId="urn:microsoft.com/office/officeart/2005/8/colors/accent0_3" csCatId="mainScheme" phldr="1"/>
      <dgm:spPr/>
    </dgm:pt>
    <dgm:pt modelId="{41FB87AB-ADC6-46C2-9FAE-F2D9565D0FE6}">
      <dgm:prSet phldrT="[Text]" custT="1"/>
      <dgm:spPr/>
      <dgm:t>
        <a:bodyPr/>
        <a:lstStyle/>
        <a:p>
          <a:r>
            <a:rPr lang="en-US" sz="1200" b="1" dirty="0">
              <a:latin typeface="Arial" panose="020B0604020202020204" pitchFamily="34" charset="0"/>
              <a:cs typeface="Arial" panose="020B0604020202020204" pitchFamily="34" charset="0"/>
            </a:rPr>
            <a:t>Design</a:t>
          </a:r>
        </a:p>
      </dgm:t>
    </dgm:pt>
    <dgm:pt modelId="{4420C20C-E5E2-4A12-AB30-38A86311F03C}" type="parTrans" cxnId="{C948256C-E330-4A5F-BFB1-B358E650FB68}">
      <dgm:prSet/>
      <dgm:spPr/>
      <dgm:t>
        <a:bodyPr/>
        <a:lstStyle/>
        <a:p>
          <a:endParaRPr lang="en-US" sz="1200" b="1">
            <a:latin typeface="Arial" panose="020B0604020202020204" pitchFamily="34" charset="0"/>
            <a:cs typeface="Arial" panose="020B0604020202020204" pitchFamily="34" charset="0"/>
          </a:endParaRPr>
        </a:p>
      </dgm:t>
    </dgm:pt>
    <dgm:pt modelId="{CD1D4380-A335-4DBE-91DF-D86F6BC991D5}" type="sibTrans" cxnId="{C948256C-E330-4A5F-BFB1-B358E650FB68}">
      <dgm:prSet/>
      <dgm:spPr/>
      <dgm:t>
        <a:bodyPr/>
        <a:lstStyle/>
        <a:p>
          <a:endParaRPr lang="en-US" sz="1200" b="1">
            <a:latin typeface="Arial" panose="020B0604020202020204" pitchFamily="34" charset="0"/>
            <a:cs typeface="Arial" panose="020B0604020202020204" pitchFamily="34" charset="0"/>
          </a:endParaRPr>
        </a:p>
      </dgm:t>
    </dgm:pt>
    <dgm:pt modelId="{07CAE18F-5591-41B6-BA87-0236E2F91414}">
      <dgm:prSet phldrT="[Text]" custT="1"/>
      <dgm:spPr/>
      <dgm:t>
        <a:bodyPr/>
        <a:lstStyle/>
        <a:p>
          <a:r>
            <a:rPr lang="en-US" sz="1200" b="1" dirty="0">
              <a:latin typeface="Arial" panose="020B0604020202020204" pitchFamily="34" charset="0"/>
              <a:cs typeface="Arial" panose="020B0604020202020204" pitchFamily="34" charset="0"/>
            </a:rPr>
            <a:t>Sourcing</a:t>
          </a:r>
        </a:p>
      </dgm:t>
    </dgm:pt>
    <dgm:pt modelId="{61D213BB-D800-49E2-B662-257D62ABD082}" type="parTrans" cxnId="{6299F2AA-8407-4E74-8D6E-1539B3578DD2}">
      <dgm:prSet/>
      <dgm:spPr/>
      <dgm:t>
        <a:bodyPr/>
        <a:lstStyle/>
        <a:p>
          <a:endParaRPr lang="en-US" sz="1200" b="1">
            <a:latin typeface="Arial" panose="020B0604020202020204" pitchFamily="34" charset="0"/>
            <a:cs typeface="Arial" panose="020B0604020202020204" pitchFamily="34" charset="0"/>
          </a:endParaRPr>
        </a:p>
      </dgm:t>
    </dgm:pt>
    <dgm:pt modelId="{E8B3CF29-346F-45C8-BBDF-752ECB78B128}" type="sibTrans" cxnId="{6299F2AA-8407-4E74-8D6E-1539B3578DD2}">
      <dgm:prSet/>
      <dgm:spPr/>
      <dgm:t>
        <a:bodyPr/>
        <a:lstStyle/>
        <a:p>
          <a:endParaRPr lang="en-US" sz="1200" b="1">
            <a:latin typeface="Arial" panose="020B0604020202020204" pitchFamily="34" charset="0"/>
            <a:cs typeface="Arial" panose="020B0604020202020204" pitchFamily="34" charset="0"/>
          </a:endParaRPr>
        </a:p>
      </dgm:t>
    </dgm:pt>
    <dgm:pt modelId="{D635B4EA-9D70-44F4-803B-4E4A3CBECE5F}">
      <dgm:prSet phldrT="[Text]" custT="1"/>
      <dgm:spPr/>
      <dgm:t>
        <a:bodyPr/>
        <a:lstStyle/>
        <a:p>
          <a:r>
            <a:rPr lang="en-US" sz="1200" b="1" dirty="0">
              <a:latin typeface="Arial" panose="020B0604020202020204" pitchFamily="34" charset="0"/>
              <a:cs typeface="Arial" panose="020B0604020202020204" pitchFamily="34" charset="0"/>
            </a:rPr>
            <a:t>Production</a:t>
          </a:r>
        </a:p>
      </dgm:t>
    </dgm:pt>
    <dgm:pt modelId="{3C1C1AFD-8403-4F38-812A-ED94D71DCB91}" type="parTrans" cxnId="{EB6FE02D-8563-485A-8598-9CFF0D3469BB}">
      <dgm:prSet/>
      <dgm:spPr/>
      <dgm:t>
        <a:bodyPr/>
        <a:lstStyle/>
        <a:p>
          <a:endParaRPr lang="en-US" sz="1200" b="1">
            <a:latin typeface="Arial" panose="020B0604020202020204" pitchFamily="34" charset="0"/>
            <a:cs typeface="Arial" panose="020B0604020202020204" pitchFamily="34" charset="0"/>
          </a:endParaRPr>
        </a:p>
      </dgm:t>
    </dgm:pt>
    <dgm:pt modelId="{98F90659-7CA4-4B5C-B055-B8F6598B61F7}" type="sibTrans" cxnId="{EB6FE02D-8563-485A-8598-9CFF0D3469BB}">
      <dgm:prSet/>
      <dgm:spPr/>
      <dgm:t>
        <a:bodyPr/>
        <a:lstStyle/>
        <a:p>
          <a:endParaRPr lang="en-US" sz="1200" b="1">
            <a:latin typeface="Arial" panose="020B0604020202020204" pitchFamily="34" charset="0"/>
            <a:cs typeface="Arial" panose="020B0604020202020204" pitchFamily="34" charset="0"/>
          </a:endParaRPr>
        </a:p>
      </dgm:t>
    </dgm:pt>
    <dgm:pt modelId="{5805E822-FD0B-4870-AD9F-C90D47887C6B}">
      <dgm:prSet phldrT="[Text]" custT="1"/>
      <dgm:spPr/>
      <dgm:t>
        <a:bodyPr/>
        <a:lstStyle/>
        <a:p>
          <a:r>
            <a:rPr lang="en-US" sz="1200" b="1" dirty="0">
              <a:latin typeface="Arial" panose="020B0604020202020204" pitchFamily="34" charset="0"/>
              <a:cs typeface="Arial" panose="020B0604020202020204" pitchFamily="34" charset="0"/>
            </a:rPr>
            <a:t>Logistics</a:t>
          </a:r>
        </a:p>
      </dgm:t>
    </dgm:pt>
    <dgm:pt modelId="{A652237D-A8E2-4B86-83DD-6212FA1D03CC}" type="parTrans" cxnId="{CA441DD8-3DDC-43F6-9BFE-186F861F490A}">
      <dgm:prSet/>
      <dgm:spPr/>
      <dgm:t>
        <a:bodyPr/>
        <a:lstStyle/>
        <a:p>
          <a:endParaRPr lang="en-US" sz="1200" b="1">
            <a:latin typeface="Arial" panose="020B0604020202020204" pitchFamily="34" charset="0"/>
            <a:cs typeface="Arial" panose="020B0604020202020204" pitchFamily="34" charset="0"/>
          </a:endParaRPr>
        </a:p>
      </dgm:t>
    </dgm:pt>
    <dgm:pt modelId="{6F7A78BC-4D1E-4419-9E40-47E11B4EFFBB}" type="sibTrans" cxnId="{CA441DD8-3DDC-43F6-9BFE-186F861F490A}">
      <dgm:prSet/>
      <dgm:spPr/>
      <dgm:t>
        <a:bodyPr/>
        <a:lstStyle/>
        <a:p>
          <a:endParaRPr lang="en-US" sz="1200" b="1">
            <a:latin typeface="Arial" panose="020B0604020202020204" pitchFamily="34" charset="0"/>
            <a:cs typeface="Arial" panose="020B0604020202020204" pitchFamily="34" charset="0"/>
          </a:endParaRPr>
        </a:p>
      </dgm:t>
    </dgm:pt>
    <dgm:pt modelId="{2F0B7CC2-FFB9-4534-8844-9F9694080AB5}">
      <dgm:prSet phldrT="[Text]" custT="1"/>
      <dgm:spPr/>
      <dgm:t>
        <a:bodyPr/>
        <a:lstStyle/>
        <a:p>
          <a:r>
            <a:rPr lang="en-US" sz="1200" b="1" dirty="0">
              <a:latin typeface="Arial" panose="020B0604020202020204" pitchFamily="34" charset="0"/>
              <a:cs typeface="Arial" panose="020B0604020202020204" pitchFamily="34" charset="0"/>
            </a:rPr>
            <a:t>Warehouse</a:t>
          </a:r>
        </a:p>
      </dgm:t>
    </dgm:pt>
    <dgm:pt modelId="{C122782D-E972-4F6C-B754-38A984840CEB}" type="parTrans" cxnId="{9FC947C7-2846-4E21-9547-FB50FB7A22EF}">
      <dgm:prSet/>
      <dgm:spPr/>
      <dgm:t>
        <a:bodyPr/>
        <a:lstStyle/>
        <a:p>
          <a:endParaRPr lang="en-US" sz="1200" b="1">
            <a:latin typeface="Arial" panose="020B0604020202020204" pitchFamily="34" charset="0"/>
            <a:cs typeface="Arial" panose="020B0604020202020204" pitchFamily="34" charset="0"/>
          </a:endParaRPr>
        </a:p>
      </dgm:t>
    </dgm:pt>
    <dgm:pt modelId="{6F0855BB-D578-4F48-962F-7851E78CE748}" type="sibTrans" cxnId="{9FC947C7-2846-4E21-9547-FB50FB7A22EF}">
      <dgm:prSet/>
      <dgm:spPr/>
      <dgm:t>
        <a:bodyPr/>
        <a:lstStyle/>
        <a:p>
          <a:endParaRPr lang="en-US" sz="1200" b="1">
            <a:latin typeface="Arial" panose="020B0604020202020204" pitchFamily="34" charset="0"/>
            <a:cs typeface="Arial" panose="020B0604020202020204" pitchFamily="34" charset="0"/>
          </a:endParaRPr>
        </a:p>
      </dgm:t>
    </dgm:pt>
    <dgm:pt modelId="{7A91B56C-5D10-497C-9474-D0E83824249B}">
      <dgm:prSet phldrT="[Text]" custT="1"/>
      <dgm:spPr/>
      <dgm:t>
        <a:bodyPr/>
        <a:lstStyle/>
        <a:p>
          <a:r>
            <a:rPr lang="en-US" sz="1200" b="1" dirty="0">
              <a:latin typeface="Arial" panose="020B0604020202020204" pitchFamily="34" charset="0"/>
              <a:cs typeface="Arial" panose="020B0604020202020204" pitchFamily="34" charset="0"/>
            </a:rPr>
            <a:t>Retail</a:t>
          </a:r>
        </a:p>
      </dgm:t>
    </dgm:pt>
    <dgm:pt modelId="{7C815E16-034D-4B17-9D09-4E3B6E034A0D}" type="parTrans" cxnId="{C92C60DB-4754-4C0B-B156-8CEE35FA0C66}">
      <dgm:prSet/>
      <dgm:spPr/>
      <dgm:t>
        <a:bodyPr/>
        <a:lstStyle/>
        <a:p>
          <a:endParaRPr lang="en-US" sz="1200" b="1">
            <a:latin typeface="Arial" panose="020B0604020202020204" pitchFamily="34" charset="0"/>
            <a:cs typeface="Arial" panose="020B0604020202020204" pitchFamily="34" charset="0"/>
          </a:endParaRPr>
        </a:p>
      </dgm:t>
    </dgm:pt>
    <dgm:pt modelId="{2EAD2E97-F918-4E33-8EF6-5D0DDCF96BB2}" type="sibTrans" cxnId="{C92C60DB-4754-4C0B-B156-8CEE35FA0C66}">
      <dgm:prSet/>
      <dgm:spPr/>
      <dgm:t>
        <a:bodyPr/>
        <a:lstStyle/>
        <a:p>
          <a:endParaRPr lang="en-US" sz="1200" b="1">
            <a:latin typeface="Arial" panose="020B0604020202020204" pitchFamily="34" charset="0"/>
            <a:cs typeface="Arial" panose="020B0604020202020204" pitchFamily="34" charset="0"/>
          </a:endParaRPr>
        </a:p>
      </dgm:t>
    </dgm:pt>
    <dgm:pt modelId="{AA3BC503-A479-441A-9F93-99E50B9BAC23}">
      <dgm:prSet phldrT="[Text]" custT="1"/>
      <dgm:spPr/>
      <dgm:t>
        <a:bodyPr/>
        <a:lstStyle/>
        <a:p>
          <a:r>
            <a:rPr lang="en-US" sz="1200" b="1" dirty="0">
              <a:latin typeface="Arial" panose="020B0604020202020204" pitchFamily="34" charset="0"/>
              <a:cs typeface="Arial" panose="020B0604020202020204" pitchFamily="34" charset="0"/>
            </a:rPr>
            <a:t>Post retail</a:t>
          </a:r>
        </a:p>
      </dgm:t>
    </dgm:pt>
    <dgm:pt modelId="{216E33B5-DF07-4D78-8895-01036E8C5438}" type="parTrans" cxnId="{F21EFC0B-8187-47AD-9E80-C7F8A1D51663}">
      <dgm:prSet/>
      <dgm:spPr/>
      <dgm:t>
        <a:bodyPr/>
        <a:lstStyle/>
        <a:p>
          <a:endParaRPr lang="en-US" sz="1200" b="1">
            <a:latin typeface="Arial" panose="020B0604020202020204" pitchFamily="34" charset="0"/>
            <a:cs typeface="Arial" panose="020B0604020202020204" pitchFamily="34" charset="0"/>
          </a:endParaRPr>
        </a:p>
      </dgm:t>
    </dgm:pt>
    <dgm:pt modelId="{E6FC2BBF-1B85-4BFA-A678-04D272593947}" type="sibTrans" cxnId="{F21EFC0B-8187-47AD-9E80-C7F8A1D51663}">
      <dgm:prSet/>
      <dgm:spPr/>
      <dgm:t>
        <a:bodyPr/>
        <a:lstStyle/>
        <a:p>
          <a:endParaRPr lang="en-US" sz="1200" b="1">
            <a:latin typeface="Arial" panose="020B0604020202020204" pitchFamily="34" charset="0"/>
            <a:cs typeface="Arial" panose="020B0604020202020204" pitchFamily="34" charset="0"/>
          </a:endParaRPr>
        </a:p>
      </dgm:t>
    </dgm:pt>
    <dgm:pt modelId="{2E57DD3A-141A-4125-BCBD-E84CADF1286F}" type="pres">
      <dgm:prSet presAssocID="{46B23C4F-9A18-4989-B102-77CDC7925EF2}" presName="Name0" presStyleCnt="0">
        <dgm:presLayoutVars>
          <dgm:dir/>
          <dgm:animLvl val="lvl"/>
          <dgm:resizeHandles val="exact"/>
        </dgm:presLayoutVars>
      </dgm:prSet>
      <dgm:spPr/>
    </dgm:pt>
    <dgm:pt modelId="{90373221-333D-4E5B-89FF-EA8B4C31DF62}" type="pres">
      <dgm:prSet presAssocID="{41FB87AB-ADC6-46C2-9FAE-F2D9565D0FE6}" presName="parTxOnly" presStyleLbl="node1" presStyleIdx="0" presStyleCnt="7">
        <dgm:presLayoutVars>
          <dgm:chMax val="0"/>
          <dgm:chPref val="0"/>
          <dgm:bulletEnabled val="1"/>
        </dgm:presLayoutVars>
      </dgm:prSet>
      <dgm:spPr/>
    </dgm:pt>
    <dgm:pt modelId="{DEE046F8-E9F6-447F-A6C6-8EF889258CD4}" type="pres">
      <dgm:prSet presAssocID="{CD1D4380-A335-4DBE-91DF-D86F6BC991D5}" presName="parTxOnlySpace" presStyleCnt="0"/>
      <dgm:spPr/>
    </dgm:pt>
    <dgm:pt modelId="{FC5E4027-D7CE-494F-89A7-855EF4EED087}" type="pres">
      <dgm:prSet presAssocID="{07CAE18F-5591-41B6-BA87-0236E2F91414}" presName="parTxOnly" presStyleLbl="node1" presStyleIdx="1" presStyleCnt="7">
        <dgm:presLayoutVars>
          <dgm:chMax val="0"/>
          <dgm:chPref val="0"/>
          <dgm:bulletEnabled val="1"/>
        </dgm:presLayoutVars>
      </dgm:prSet>
      <dgm:spPr/>
    </dgm:pt>
    <dgm:pt modelId="{42BB1D53-1013-4C0C-8046-586A602364C3}" type="pres">
      <dgm:prSet presAssocID="{E8B3CF29-346F-45C8-BBDF-752ECB78B128}" presName="parTxOnlySpace" presStyleCnt="0"/>
      <dgm:spPr/>
    </dgm:pt>
    <dgm:pt modelId="{557A817B-6E07-4BFE-A978-BCAA9ED5A359}" type="pres">
      <dgm:prSet presAssocID="{D635B4EA-9D70-44F4-803B-4E4A3CBECE5F}" presName="parTxOnly" presStyleLbl="node1" presStyleIdx="2" presStyleCnt="7" custScaleX="113210" custScaleY="110022">
        <dgm:presLayoutVars>
          <dgm:chMax val="0"/>
          <dgm:chPref val="0"/>
          <dgm:bulletEnabled val="1"/>
        </dgm:presLayoutVars>
      </dgm:prSet>
      <dgm:spPr/>
    </dgm:pt>
    <dgm:pt modelId="{04A66600-6F63-45C6-B235-52F3C4AA2FF3}" type="pres">
      <dgm:prSet presAssocID="{98F90659-7CA4-4B5C-B055-B8F6598B61F7}" presName="parTxOnlySpace" presStyleCnt="0"/>
      <dgm:spPr/>
    </dgm:pt>
    <dgm:pt modelId="{14F03009-4827-415C-9B8E-4CA24C20AF3B}" type="pres">
      <dgm:prSet presAssocID="{5805E822-FD0B-4870-AD9F-C90D47887C6B}" presName="parTxOnly" presStyleLbl="node1" presStyleIdx="3" presStyleCnt="7" custScaleX="108957" custScaleY="108475">
        <dgm:presLayoutVars>
          <dgm:chMax val="0"/>
          <dgm:chPref val="0"/>
          <dgm:bulletEnabled val="1"/>
        </dgm:presLayoutVars>
      </dgm:prSet>
      <dgm:spPr/>
    </dgm:pt>
    <dgm:pt modelId="{4AC84605-B795-40C5-A212-75FFFA72091A}" type="pres">
      <dgm:prSet presAssocID="{6F7A78BC-4D1E-4419-9E40-47E11B4EFFBB}" presName="parTxOnlySpace" presStyleCnt="0"/>
      <dgm:spPr/>
    </dgm:pt>
    <dgm:pt modelId="{5CDB7C10-16F6-43B0-A2C2-2CBC7FAE633D}" type="pres">
      <dgm:prSet presAssocID="{2F0B7CC2-FFB9-4534-8844-9F9694080AB5}" presName="parTxOnly" presStyleLbl="node1" presStyleIdx="4" presStyleCnt="7" custScaleX="112148" custScaleY="113819">
        <dgm:presLayoutVars>
          <dgm:chMax val="0"/>
          <dgm:chPref val="0"/>
          <dgm:bulletEnabled val="1"/>
        </dgm:presLayoutVars>
      </dgm:prSet>
      <dgm:spPr/>
    </dgm:pt>
    <dgm:pt modelId="{B0CA8973-4699-4A66-A8A2-E20CB004FB61}" type="pres">
      <dgm:prSet presAssocID="{6F0855BB-D578-4F48-962F-7851E78CE748}" presName="parTxOnlySpace" presStyleCnt="0"/>
      <dgm:spPr/>
    </dgm:pt>
    <dgm:pt modelId="{A07E38ED-2DEA-406F-AAED-F76ED5BE3B8B}" type="pres">
      <dgm:prSet presAssocID="{7A91B56C-5D10-497C-9474-D0E83824249B}" presName="parTxOnly" presStyleLbl="node1" presStyleIdx="5" presStyleCnt="7">
        <dgm:presLayoutVars>
          <dgm:chMax val="0"/>
          <dgm:chPref val="0"/>
          <dgm:bulletEnabled val="1"/>
        </dgm:presLayoutVars>
      </dgm:prSet>
      <dgm:spPr/>
    </dgm:pt>
    <dgm:pt modelId="{1C7268F1-ABCE-48A7-AABC-94A1CCBD5F45}" type="pres">
      <dgm:prSet presAssocID="{2EAD2E97-F918-4E33-8EF6-5D0DDCF96BB2}" presName="parTxOnlySpace" presStyleCnt="0"/>
      <dgm:spPr/>
    </dgm:pt>
    <dgm:pt modelId="{C6E97DF5-EBED-4360-B24C-E4CA8F91F4EB}" type="pres">
      <dgm:prSet presAssocID="{AA3BC503-A479-441A-9F93-99E50B9BAC23}" presName="parTxOnly" presStyleLbl="node1" presStyleIdx="6" presStyleCnt="7">
        <dgm:presLayoutVars>
          <dgm:chMax val="0"/>
          <dgm:chPref val="0"/>
          <dgm:bulletEnabled val="1"/>
        </dgm:presLayoutVars>
      </dgm:prSet>
      <dgm:spPr/>
    </dgm:pt>
  </dgm:ptLst>
  <dgm:cxnLst>
    <dgm:cxn modelId="{F21EFC0B-8187-47AD-9E80-C7F8A1D51663}" srcId="{46B23C4F-9A18-4989-B102-77CDC7925EF2}" destId="{AA3BC503-A479-441A-9F93-99E50B9BAC23}" srcOrd="6" destOrd="0" parTransId="{216E33B5-DF07-4D78-8895-01036E8C5438}" sibTransId="{E6FC2BBF-1B85-4BFA-A678-04D272593947}"/>
    <dgm:cxn modelId="{C80D9B19-1C9F-43ED-8640-8F194F027A09}" type="presOf" srcId="{07CAE18F-5591-41B6-BA87-0236E2F91414}" destId="{FC5E4027-D7CE-494F-89A7-855EF4EED087}" srcOrd="0" destOrd="0" presId="urn:microsoft.com/office/officeart/2005/8/layout/chevron1"/>
    <dgm:cxn modelId="{3573BF1E-F048-4773-AD7F-11F897CEEEE1}" type="presOf" srcId="{46B23C4F-9A18-4989-B102-77CDC7925EF2}" destId="{2E57DD3A-141A-4125-BCBD-E84CADF1286F}" srcOrd="0" destOrd="0" presId="urn:microsoft.com/office/officeart/2005/8/layout/chevron1"/>
    <dgm:cxn modelId="{4823F122-928B-4A3B-91A4-552E956F0D15}" type="presOf" srcId="{5805E822-FD0B-4870-AD9F-C90D47887C6B}" destId="{14F03009-4827-415C-9B8E-4CA24C20AF3B}" srcOrd="0" destOrd="0" presId="urn:microsoft.com/office/officeart/2005/8/layout/chevron1"/>
    <dgm:cxn modelId="{293E582D-94CE-4C4F-BE4B-3E97D61E8EB9}" type="presOf" srcId="{2F0B7CC2-FFB9-4534-8844-9F9694080AB5}" destId="{5CDB7C10-16F6-43B0-A2C2-2CBC7FAE633D}" srcOrd="0" destOrd="0" presId="urn:microsoft.com/office/officeart/2005/8/layout/chevron1"/>
    <dgm:cxn modelId="{EB6FE02D-8563-485A-8598-9CFF0D3469BB}" srcId="{46B23C4F-9A18-4989-B102-77CDC7925EF2}" destId="{D635B4EA-9D70-44F4-803B-4E4A3CBECE5F}" srcOrd="2" destOrd="0" parTransId="{3C1C1AFD-8403-4F38-812A-ED94D71DCB91}" sibTransId="{98F90659-7CA4-4B5C-B055-B8F6598B61F7}"/>
    <dgm:cxn modelId="{9D33033D-1614-4C1B-A970-006501EA80AA}" type="presOf" srcId="{AA3BC503-A479-441A-9F93-99E50B9BAC23}" destId="{C6E97DF5-EBED-4360-B24C-E4CA8F91F4EB}" srcOrd="0" destOrd="0" presId="urn:microsoft.com/office/officeart/2005/8/layout/chevron1"/>
    <dgm:cxn modelId="{22182C62-CE4E-4A53-BA2D-92F6D18065F0}" type="presOf" srcId="{D635B4EA-9D70-44F4-803B-4E4A3CBECE5F}" destId="{557A817B-6E07-4BFE-A978-BCAA9ED5A359}" srcOrd="0" destOrd="0" presId="urn:microsoft.com/office/officeart/2005/8/layout/chevron1"/>
    <dgm:cxn modelId="{C948256C-E330-4A5F-BFB1-B358E650FB68}" srcId="{46B23C4F-9A18-4989-B102-77CDC7925EF2}" destId="{41FB87AB-ADC6-46C2-9FAE-F2D9565D0FE6}" srcOrd="0" destOrd="0" parTransId="{4420C20C-E5E2-4A12-AB30-38A86311F03C}" sibTransId="{CD1D4380-A335-4DBE-91DF-D86F6BC991D5}"/>
    <dgm:cxn modelId="{D951458F-3E47-468F-A4AC-897F244395C2}" type="presOf" srcId="{41FB87AB-ADC6-46C2-9FAE-F2D9565D0FE6}" destId="{90373221-333D-4E5B-89FF-EA8B4C31DF62}" srcOrd="0" destOrd="0" presId="urn:microsoft.com/office/officeart/2005/8/layout/chevron1"/>
    <dgm:cxn modelId="{B55FAD91-BB3B-41AB-905B-BF697376BA14}" type="presOf" srcId="{7A91B56C-5D10-497C-9474-D0E83824249B}" destId="{A07E38ED-2DEA-406F-AAED-F76ED5BE3B8B}" srcOrd="0" destOrd="0" presId="urn:microsoft.com/office/officeart/2005/8/layout/chevron1"/>
    <dgm:cxn modelId="{6299F2AA-8407-4E74-8D6E-1539B3578DD2}" srcId="{46B23C4F-9A18-4989-B102-77CDC7925EF2}" destId="{07CAE18F-5591-41B6-BA87-0236E2F91414}" srcOrd="1" destOrd="0" parTransId="{61D213BB-D800-49E2-B662-257D62ABD082}" sibTransId="{E8B3CF29-346F-45C8-BBDF-752ECB78B128}"/>
    <dgm:cxn modelId="{9FC947C7-2846-4E21-9547-FB50FB7A22EF}" srcId="{46B23C4F-9A18-4989-B102-77CDC7925EF2}" destId="{2F0B7CC2-FFB9-4534-8844-9F9694080AB5}" srcOrd="4" destOrd="0" parTransId="{C122782D-E972-4F6C-B754-38A984840CEB}" sibTransId="{6F0855BB-D578-4F48-962F-7851E78CE748}"/>
    <dgm:cxn modelId="{CA441DD8-3DDC-43F6-9BFE-186F861F490A}" srcId="{46B23C4F-9A18-4989-B102-77CDC7925EF2}" destId="{5805E822-FD0B-4870-AD9F-C90D47887C6B}" srcOrd="3" destOrd="0" parTransId="{A652237D-A8E2-4B86-83DD-6212FA1D03CC}" sibTransId="{6F7A78BC-4D1E-4419-9E40-47E11B4EFFBB}"/>
    <dgm:cxn modelId="{C92C60DB-4754-4C0B-B156-8CEE35FA0C66}" srcId="{46B23C4F-9A18-4989-B102-77CDC7925EF2}" destId="{7A91B56C-5D10-497C-9474-D0E83824249B}" srcOrd="5" destOrd="0" parTransId="{7C815E16-034D-4B17-9D09-4E3B6E034A0D}" sibTransId="{2EAD2E97-F918-4E33-8EF6-5D0DDCF96BB2}"/>
    <dgm:cxn modelId="{1B16AE1F-4AC6-4F78-A10A-2B15D2BD5532}" type="presParOf" srcId="{2E57DD3A-141A-4125-BCBD-E84CADF1286F}" destId="{90373221-333D-4E5B-89FF-EA8B4C31DF62}" srcOrd="0" destOrd="0" presId="urn:microsoft.com/office/officeart/2005/8/layout/chevron1"/>
    <dgm:cxn modelId="{91A6F324-E0E5-4924-A59F-E125983E168A}" type="presParOf" srcId="{2E57DD3A-141A-4125-BCBD-E84CADF1286F}" destId="{DEE046F8-E9F6-447F-A6C6-8EF889258CD4}" srcOrd="1" destOrd="0" presId="urn:microsoft.com/office/officeart/2005/8/layout/chevron1"/>
    <dgm:cxn modelId="{A6B04066-9097-4471-8F8A-D73E4E93BA67}" type="presParOf" srcId="{2E57DD3A-141A-4125-BCBD-E84CADF1286F}" destId="{FC5E4027-D7CE-494F-89A7-855EF4EED087}" srcOrd="2" destOrd="0" presId="urn:microsoft.com/office/officeart/2005/8/layout/chevron1"/>
    <dgm:cxn modelId="{3324B88A-F8A6-44BF-BD4A-EBB5F9B1A9FB}" type="presParOf" srcId="{2E57DD3A-141A-4125-BCBD-E84CADF1286F}" destId="{42BB1D53-1013-4C0C-8046-586A602364C3}" srcOrd="3" destOrd="0" presId="urn:microsoft.com/office/officeart/2005/8/layout/chevron1"/>
    <dgm:cxn modelId="{669B50F3-AC2B-4C17-98CA-7651FF648139}" type="presParOf" srcId="{2E57DD3A-141A-4125-BCBD-E84CADF1286F}" destId="{557A817B-6E07-4BFE-A978-BCAA9ED5A359}" srcOrd="4" destOrd="0" presId="urn:microsoft.com/office/officeart/2005/8/layout/chevron1"/>
    <dgm:cxn modelId="{A4D808A7-C5CB-4DE3-B6C9-A74E685348E1}" type="presParOf" srcId="{2E57DD3A-141A-4125-BCBD-E84CADF1286F}" destId="{04A66600-6F63-45C6-B235-52F3C4AA2FF3}" srcOrd="5" destOrd="0" presId="urn:microsoft.com/office/officeart/2005/8/layout/chevron1"/>
    <dgm:cxn modelId="{7F4BA041-D1E4-41FE-99EE-97D1EDBDF953}" type="presParOf" srcId="{2E57DD3A-141A-4125-BCBD-E84CADF1286F}" destId="{14F03009-4827-415C-9B8E-4CA24C20AF3B}" srcOrd="6" destOrd="0" presId="urn:microsoft.com/office/officeart/2005/8/layout/chevron1"/>
    <dgm:cxn modelId="{25B303E1-2CE3-475D-B2B6-819BC4C4DD6A}" type="presParOf" srcId="{2E57DD3A-141A-4125-BCBD-E84CADF1286F}" destId="{4AC84605-B795-40C5-A212-75FFFA72091A}" srcOrd="7" destOrd="0" presId="urn:microsoft.com/office/officeart/2005/8/layout/chevron1"/>
    <dgm:cxn modelId="{663A84D8-6C08-464B-ACD7-085A76CFD75E}" type="presParOf" srcId="{2E57DD3A-141A-4125-BCBD-E84CADF1286F}" destId="{5CDB7C10-16F6-43B0-A2C2-2CBC7FAE633D}" srcOrd="8" destOrd="0" presId="urn:microsoft.com/office/officeart/2005/8/layout/chevron1"/>
    <dgm:cxn modelId="{2DE21059-A9CF-4E08-99F4-4441E7F44133}" type="presParOf" srcId="{2E57DD3A-141A-4125-BCBD-E84CADF1286F}" destId="{B0CA8973-4699-4A66-A8A2-E20CB004FB61}" srcOrd="9" destOrd="0" presId="urn:microsoft.com/office/officeart/2005/8/layout/chevron1"/>
    <dgm:cxn modelId="{DD59C4AD-8400-4EA7-907B-BBD49C7F220E}" type="presParOf" srcId="{2E57DD3A-141A-4125-BCBD-E84CADF1286F}" destId="{A07E38ED-2DEA-406F-AAED-F76ED5BE3B8B}" srcOrd="10" destOrd="0" presId="urn:microsoft.com/office/officeart/2005/8/layout/chevron1"/>
    <dgm:cxn modelId="{8367DDF6-CF74-45B5-A84D-BF7E645A72B6}" type="presParOf" srcId="{2E57DD3A-141A-4125-BCBD-E84CADF1286F}" destId="{1C7268F1-ABCE-48A7-AABC-94A1CCBD5F45}" srcOrd="11" destOrd="0" presId="urn:microsoft.com/office/officeart/2005/8/layout/chevron1"/>
    <dgm:cxn modelId="{D6911757-691E-4F32-9982-DAECB0F6FCEC}" type="presParOf" srcId="{2E57DD3A-141A-4125-BCBD-E84CADF1286F}" destId="{C6E97DF5-EBED-4360-B24C-E4CA8F91F4EB}" srcOrd="12" destOrd="0" presId="urn:microsoft.com/office/officeart/2005/8/layout/chevron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6B23C4F-9A18-4989-B102-77CDC7925EF2}" type="doc">
      <dgm:prSet loTypeId="urn:microsoft.com/office/officeart/2005/8/layout/chevron1" loCatId="process" qsTypeId="urn:microsoft.com/office/officeart/2005/8/quickstyle/simple2" qsCatId="simple" csTypeId="urn:microsoft.com/office/officeart/2005/8/colors/accent0_3" csCatId="mainScheme" phldr="1"/>
      <dgm:spPr/>
    </dgm:pt>
    <dgm:pt modelId="{41FB87AB-ADC6-46C2-9FAE-F2D9565D0FE6}">
      <dgm:prSet phldrT="[Text]" custT="1"/>
      <dgm:spPr/>
      <dgm:t>
        <a:bodyPr/>
        <a:lstStyle/>
        <a:p>
          <a:r>
            <a:rPr lang="en-US" sz="1200" b="1" dirty="0">
              <a:latin typeface="Arial" panose="020B0604020202020204" pitchFamily="34" charset="0"/>
              <a:cs typeface="Arial" panose="020B0604020202020204" pitchFamily="34" charset="0"/>
            </a:rPr>
            <a:t>Design</a:t>
          </a:r>
        </a:p>
      </dgm:t>
    </dgm:pt>
    <dgm:pt modelId="{4420C20C-E5E2-4A12-AB30-38A86311F03C}" type="parTrans" cxnId="{C948256C-E330-4A5F-BFB1-B358E650FB68}">
      <dgm:prSet/>
      <dgm:spPr/>
      <dgm:t>
        <a:bodyPr/>
        <a:lstStyle/>
        <a:p>
          <a:endParaRPr lang="en-US" sz="1200" b="1">
            <a:latin typeface="Arial" panose="020B0604020202020204" pitchFamily="34" charset="0"/>
            <a:cs typeface="Arial" panose="020B0604020202020204" pitchFamily="34" charset="0"/>
          </a:endParaRPr>
        </a:p>
      </dgm:t>
    </dgm:pt>
    <dgm:pt modelId="{CD1D4380-A335-4DBE-91DF-D86F6BC991D5}" type="sibTrans" cxnId="{C948256C-E330-4A5F-BFB1-B358E650FB68}">
      <dgm:prSet/>
      <dgm:spPr/>
      <dgm:t>
        <a:bodyPr/>
        <a:lstStyle/>
        <a:p>
          <a:endParaRPr lang="en-US" sz="1200" b="1">
            <a:latin typeface="Arial" panose="020B0604020202020204" pitchFamily="34" charset="0"/>
            <a:cs typeface="Arial" panose="020B0604020202020204" pitchFamily="34" charset="0"/>
          </a:endParaRPr>
        </a:p>
      </dgm:t>
    </dgm:pt>
    <dgm:pt modelId="{07CAE18F-5591-41B6-BA87-0236E2F91414}">
      <dgm:prSet phldrT="[Text]" custT="1"/>
      <dgm:spPr/>
      <dgm:t>
        <a:bodyPr/>
        <a:lstStyle/>
        <a:p>
          <a:r>
            <a:rPr lang="en-US" sz="1200" b="1" dirty="0">
              <a:latin typeface="Arial" panose="020B0604020202020204" pitchFamily="34" charset="0"/>
              <a:cs typeface="Arial" panose="020B0604020202020204" pitchFamily="34" charset="0"/>
            </a:rPr>
            <a:t>Sourcing</a:t>
          </a:r>
        </a:p>
      </dgm:t>
    </dgm:pt>
    <dgm:pt modelId="{61D213BB-D800-49E2-B662-257D62ABD082}" type="parTrans" cxnId="{6299F2AA-8407-4E74-8D6E-1539B3578DD2}">
      <dgm:prSet/>
      <dgm:spPr/>
      <dgm:t>
        <a:bodyPr/>
        <a:lstStyle/>
        <a:p>
          <a:endParaRPr lang="en-US" sz="1200" b="1">
            <a:latin typeface="Arial" panose="020B0604020202020204" pitchFamily="34" charset="0"/>
            <a:cs typeface="Arial" panose="020B0604020202020204" pitchFamily="34" charset="0"/>
          </a:endParaRPr>
        </a:p>
      </dgm:t>
    </dgm:pt>
    <dgm:pt modelId="{E8B3CF29-346F-45C8-BBDF-752ECB78B128}" type="sibTrans" cxnId="{6299F2AA-8407-4E74-8D6E-1539B3578DD2}">
      <dgm:prSet/>
      <dgm:spPr/>
      <dgm:t>
        <a:bodyPr/>
        <a:lstStyle/>
        <a:p>
          <a:endParaRPr lang="en-US" sz="1200" b="1">
            <a:latin typeface="Arial" panose="020B0604020202020204" pitchFamily="34" charset="0"/>
            <a:cs typeface="Arial" panose="020B0604020202020204" pitchFamily="34" charset="0"/>
          </a:endParaRPr>
        </a:p>
      </dgm:t>
    </dgm:pt>
    <dgm:pt modelId="{D635B4EA-9D70-44F4-803B-4E4A3CBECE5F}">
      <dgm:prSet phldrT="[Text]" custT="1"/>
      <dgm:spPr/>
      <dgm:t>
        <a:bodyPr/>
        <a:lstStyle/>
        <a:p>
          <a:r>
            <a:rPr lang="en-US" sz="1200" b="1" dirty="0">
              <a:latin typeface="Arial" panose="020B0604020202020204" pitchFamily="34" charset="0"/>
              <a:cs typeface="Arial" panose="020B0604020202020204" pitchFamily="34" charset="0"/>
            </a:rPr>
            <a:t>Production</a:t>
          </a:r>
        </a:p>
      </dgm:t>
    </dgm:pt>
    <dgm:pt modelId="{3C1C1AFD-8403-4F38-812A-ED94D71DCB91}" type="parTrans" cxnId="{EB6FE02D-8563-485A-8598-9CFF0D3469BB}">
      <dgm:prSet/>
      <dgm:spPr/>
      <dgm:t>
        <a:bodyPr/>
        <a:lstStyle/>
        <a:p>
          <a:endParaRPr lang="en-US" sz="1200" b="1">
            <a:latin typeface="Arial" panose="020B0604020202020204" pitchFamily="34" charset="0"/>
            <a:cs typeface="Arial" panose="020B0604020202020204" pitchFamily="34" charset="0"/>
          </a:endParaRPr>
        </a:p>
      </dgm:t>
    </dgm:pt>
    <dgm:pt modelId="{98F90659-7CA4-4B5C-B055-B8F6598B61F7}" type="sibTrans" cxnId="{EB6FE02D-8563-485A-8598-9CFF0D3469BB}">
      <dgm:prSet/>
      <dgm:spPr/>
      <dgm:t>
        <a:bodyPr/>
        <a:lstStyle/>
        <a:p>
          <a:endParaRPr lang="en-US" sz="1200" b="1">
            <a:latin typeface="Arial" panose="020B0604020202020204" pitchFamily="34" charset="0"/>
            <a:cs typeface="Arial" panose="020B0604020202020204" pitchFamily="34" charset="0"/>
          </a:endParaRPr>
        </a:p>
      </dgm:t>
    </dgm:pt>
    <dgm:pt modelId="{5805E822-FD0B-4870-AD9F-C90D47887C6B}">
      <dgm:prSet phldrT="[Text]" custT="1"/>
      <dgm:spPr/>
      <dgm:t>
        <a:bodyPr/>
        <a:lstStyle/>
        <a:p>
          <a:r>
            <a:rPr lang="en-US" sz="1200" b="1" dirty="0">
              <a:latin typeface="Arial" panose="020B0604020202020204" pitchFamily="34" charset="0"/>
              <a:cs typeface="Arial" panose="020B0604020202020204" pitchFamily="34" charset="0"/>
            </a:rPr>
            <a:t>Logistics</a:t>
          </a:r>
        </a:p>
      </dgm:t>
    </dgm:pt>
    <dgm:pt modelId="{A652237D-A8E2-4B86-83DD-6212FA1D03CC}" type="parTrans" cxnId="{CA441DD8-3DDC-43F6-9BFE-186F861F490A}">
      <dgm:prSet/>
      <dgm:spPr/>
      <dgm:t>
        <a:bodyPr/>
        <a:lstStyle/>
        <a:p>
          <a:endParaRPr lang="en-US" sz="1200" b="1">
            <a:latin typeface="Arial" panose="020B0604020202020204" pitchFamily="34" charset="0"/>
            <a:cs typeface="Arial" panose="020B0604020202020204" pitchFamily="34" charset="0"/>
          </a:endParaRPr>
        </a:p>
      </dgm:t>
    </dgm:pt>
    <dgm:pt modelId="{6F7A78BC-4D1E-4419-9E40-47E11B4EFFBB}" type="sibTrans" cxnId="{CA441DD8-3DDC-43F6-9BFE-186F861F490A}">
      <dgm:prSet/>
      <dgm:spPr/>
      <dgm:t>
        <a:bodyPr/>
        <a:lstStyle/>
        <a:p>
          <a:endParaRPr lang="en-US" sz="1200" b="1">
            <a:latin typeface="Arial" panose="020B0604020202020204" pitchFamily="34" charset="0"/>
            <a:cs typeface="Arial" panose="020B0604020202020204" pitchFamily="34" charset="0"/>
          </a:endParaRPr>
        </a:p>
      </dgm:t>
    </dgm:pt>
    <dgm:pt modelId="{2F0B7CC2-FFB9-4534-8844-9F9694080AB5}">
      <dgm:prSet phldrT="[Text]" custT="1"/>
      <dgm:spPr/>
      <dgm:t>
        <a:bodyPr/>
        <a:lstStyle/>
        <a:p>
          <a:r>
            <a:rPr lang="en-US" sz="1200" b="1" dirty="0">
              <a:latin typeface="Arial" panose="020B0604020202020204" pitchFamily="34" charset="0"/>
              <a:cs typeface="Arial" panose="020B0604020202020204" pitchFamily="34" charset="0"/>
            </a:rPr>
            <a:t>Warehouse</a:t>
          </a:r>
        </a:p>
      </dgm:t>
    </dgm:pt>
    <dgm:pt modelId="{C122782D-E972-4F6C-B754-38A984840CEB}" type="parTrans" cxnId="{9FC947C7-2846-4E21-9547-FB50FB7A22EF}">
      <dgm:prSet/>
      <dgm:spPr/>
      <dgm:t>
        <a:bodyPr/>
        <a:lstStyle/>
        <a:p>
          <a:endParaRPr lang="en-US" sz="1200" b="1">
            <a:latin typeface="Arial" panose="020B0604020202020204" pitchFamily="34" charset="0"/>
            <a:cs typeface="Arial" panose="020B0604020202020204" pitchFamily="34" charset="0"/>
          </a:endParaRPr>
        </a:p>
      </dgm:t>
    </dgm:pt>
    <dgm:pt modelId="{6F0855BB-D578-4F48-962F-7851E78CE748}" type="sibTrans" cxnId="{9FC947C7-2846-4E21-9547-FB50FB7A22EF}">
      <dgm:prSet/>
      <dgm:spPr/>
      <dgm:t>
        <a:bodyPr/>
        <a:lstStyle/>
        <a:p>
          <a:endParaRPr lang="en-US" sz="1200" b="1">
            <a:latin typeface="Arial" panose="020B0604020202020204" pitchFamily="34" charset="0"/>
            <a:cs typeface="Arial" panose="020B0604020202020204" pitchFamily="34" charset="0"/>
          </a:endParaRPr>
        </a:p>
      </dgm:t>
    </dgm:pt>
    <dgm:pt modelId="{7A91B56C-5D10-497C-9474-D0E83824249B}">
      <dgm:prSet phldrT="[Text]" custT="1"/>
      <dgm:spPr/>
      <dgm:t>
        <a:bodyPr/>
        <a:lstStyle/>
        <a:p>
          <a:r>
            <a:rPr lang="en-US" sz="1200" b="1" dirty="0">
              <a:latin typeface="Arial" panose="020B0604020202020204" pitchFamily="34" charset="0"/>
              <a:cs typeface="Arial" panose="020B0604020202020204" pitchFamily="34" charset="0"/>
            </a:rPr>
            <a:t>Retail</a:t>
          </a:r>
        </a:p>
      </dgm:t>
    </dgm:pt>
    <dgm:pt modelId="{7C815E16-034D-4B17-9D09-4E3B6E034A0D}" type="parTrans" cxnId="{C92C60DB-4754-4C0B-B156-8CEE35FA0C66}">
      <dgm:prSet/>
      <dgm:spPr/>
      <dgm:t>
        <a:bodyPr/>
        <a:lstStyle/>
        <a:p>
          <a:endParaRPr lang="en-US" sz="1200" b="1">
            <a:latin typeface="Arial" panose="020B0604020202020204" pitchFamily="34" charset="0"/>
            <a:cs typeface="Arial" panose="020B0604020202020204" pitchFamily="34" charset="0"/>
          </a:endParaRPr>
        </a:p>
      </dgm:t>
    </dgm:pt>
    <dgm:pt modelId="{2EAD2E97-F918-4E33-8EF6-5D0DDCF96BB2}" type="sibTrans" cxnId="{C92C60DB-4754-4C0B-B156-8CEE35FA0C66}">
      <dgm:prSet/>
      <dgm:spPr/>
      <dgm:t>
        <a:bodyPr/>
        <a:lstStyle/>
        <a:p>
          <a:endParaRPr lang="en-US" sz="1200" b="1">
            <a:latin typeface="Arial" panose="020B0604020202020204" pitchFamily="34" charset="0"/>
            <a:cs typeface="Arial" panose="020B0604020202020204" pitchFamily="34" charset="0"/>
          </a:endParaRPr>
        </a:p>
      </dgm:t>
    </dgm:pt>
    <dgm:pt modelId="{AA3BC503-A479-441A-9F93-99E50B9BAC23}">
      <dgm:prSet phldrT="[Text]" custT="1"/>
      <dgm:spPr/>
      <dgm:t>
        <a:bodyPr/>
        <a:lstStyle/>
        <a:p>
          <a:r>
            <a:rPr lang="en-US" sz="1200" b="1" dirty="0">
              <a:latin typeface="Arial" panose="020B0604020202020204" pitchFamily="34" charset="0"/>
              <a:cs typeface="Arial" panose="020B0604020202020204" pitchFamily="34" charset="0"/>
            </a:rPr>
            <a:t>Post retail</a:t>
          </a:r>
        </a:p>
      </dgm:t>
    </dgm:pt>
    <dgm:pt modelId="{216E33B5-DF07-4D78-8895-01036E8C5438}" type="parTrans" cxnId="{F21EFC0B-8187-47AD-9E80-C7F8A1D51663}">
      <dgm:prSet/>
      <dgm:spPr/>
      <dgm:t>
        <a:bodyPr/>
        <a:lstStyle/>
        <a:p>
          <a:endParaRPr lang="en-US" sz="1200" b="1">
            <a:latin typeface="Arial" panose="020B0604020202020204" pitchFamily="34" charset="0"/>
            <a:cs typeface="Arial" panose="020B0604020202020204" pitchFamily="34" charset="0"/>
          </a:endParaRPr>
        </a:p>
      </dgm:t>
    </dgm:pt>
    <dgm:pt modelId="{E6FC2BBF-1B85-4BFA-A678-04D272593947}" type="sibTrans" cxnId="{F21EFC0B-8187-47AD-9E80-C7F8A1D51663}">
      <dgm:prSet/>
      <dgm:spPr/>
      <dgm:t>
        <a:bodyPr/>
        <a:lstStyle/>
        <a:p>
          <a:endParaRPr lang="en-US" sz="1200" b="1">
            <a:latin typeface="Arial" panose="020B0604020202020204" pitchFamily="34" charset="0"/>
            <a:cs typeface="Arial" panose="020B0604020202020204" pitchFamily="34" charset="0"/>
          </a:endParaRPr>
        </a:p>
      </dgm:t>
    </dgm:pt>
    <dgm:pt modelId="{2E57DD3A-141A-4125-BCBD-E84CADF1286F}" type="pres">
      <dgm:prSet presAssocID="{46B23C4F-9A18-4989-B102-77CDC7925EF2}" presName="Name0" presStyleCnt="0">
        <dgm:presLayoutVars>
          <dgm:dir/>
          <dgm:animLvl val="lvl"/>
          <dgm:resizeHandles val="exact"/>
        </dgm:presLayoutVars>
      </dgm:prSet>
      <dgm:spPr/>
    </dgm:pt>
    <dgm:pt modelId="{90373221-333D-4E5B-89FF-EA8B4C31DF62}" type="pres">
      <dgm:prSet presAssocID="{41FB87AB-ADC6-46C2-9FAE-F2D9565D0FE6}" presName="parTxOnly" presStyleLbl="node1" presStyleIdx="0" presStyleCnt="7">
        <dgm:presLayoutVars>
          <dgm:chMax val="0"/>
          <dgm:chPref val="0"/>
          <dgm:bulletEnabled val="1"/>
        </dgm:presLayoutVars>
      </dgm:prSet>
      <dgm:spPr/>
    </dgm:pt>
    <dgm:pt modelId="{DEE046F8-E9F6-447F-A6C6-8EF889258CD4}" type="pres">
      <dgm:prSet presAssocID="{CD1D4380-A335-4DBE-91DF-D86F6BC991D5}" presName="parTxOnlySpace" presStyleCnt="0"/>
      <dgm:spPr/>
    </dgm:pt>
    <dgm:pt modelId="{FC5E4027-D7CE-494F-89A7-855EF4EED087}" type="pres">
      <dgm:prSet presAssocID="{07CAE18F-5591-41B6-BA87-0236E2F91414}" presName="parTxOnly" presStyleLbl="node1" presStyleIdx="1" presStyleCnt="7">
        <dgm:presLayoutVars>
          <dgm:chMax val="0"/>
          <dgm:chPref val="0"/>
          <dgm:bulletEnabled val="1"/>
        </dgm:presLayoutVars>
      </dgm:prSet>
      <dgm:spPr/>
    </dgm:pt>
    <dgm:pt modelId="{42BB1D53-1013-4C0C-8046-586A602364C3}" type="pres">
      <dgm:prSet presAssocID="{E8B3CF29-346F-45C8-BBDF-752ECB78B128}" presName="parTxOnlySpace" presStyleCnt="0"/>
      <dgm:spPr/>
    </dgm:pt>
    <dgm:pt modelId="{557A817B-6E07-4BFE-A978-BCAA9ED5A359}" type="pres">
      <dgm:prSet presAssocID="{D635B4EA-9D70-44F4-803B-4E4A3CBECE5F}" presName="parTxOnly" presStyleLbl="node1" presStyleIdx="2" presStyleCnt="7" custScaleX="113210" custScaleY="110022">
        <dgm:presLayoutVars>
          <dgm:chMax val="0"/>
          <dgm:chPref val="0"/>
          <dgm:bulletEnabled val="1"/>
        </dgm:presLayoutVars>
      </dgm:prSet>
      <dgm:spPr/>
    </dgm:pt>
    <dgm:pt modelId="{04A66600-6F63-45C6-B235-52F3C4AA2FF3}" type="pres">
      <dgm:prSet presAssocID="{98F90659-7CA4-4B5C-B055-B8F6598B61F7}" presName="parTxOnlySpace" presStyleCnt="0"/>
      <dgm:spPr/>
    </dgm:pt>
    <dgm:pt modelId="{14F03009-4827-415C-9B8E-4CA24C20AF3B}" type="pres">
      <dgm:prSet presAssocID="{5805E822-FD0B-4870-AD9F-C90D47887C6B}" presName="parTxOnly" presStyleLbl="node1" presStyleIdx="3" presStyleCnt="7" custScaleX="108957" custScaleY="108475">
        <dgm:presLayoutVars>
          <dgm:chMax val="0"/>
          <dgm:chPref val="0"/>
          <dgm:bulletEnabled val="1"/>
        </dgm:presLayoutVars>
      </dgm:prSet>
      <dgm:spPr/>
    </dgm:pt>
    <dgm:pt modelId="{4AC84605-B795-40C5-A212-75FFFA72091A}" type="pres">
      <dgm:prSet presAssocID="{6F7A78BC-4D1E-4419-9E40-47E11B4EFFBB}" presName="parTxOnlySpace" presStyleCnt="0"/>
      <dgm:spPr/>
    </dgm:pt>
    <dgm:pt modelId="{5CDB7C10-16F6-43B0-A2C2-2CBC7FAE633D}" type="pres">
      <dgm:prSet presAssocID="{2F0B7CC2-FFB9-4534-8844-9F9694080AB5}" presName="parTxOnly" presStyleLbl="node1" presStyleIdx="4" presStyleCnt="7" custScaleX="112148" custScaleY="113819">
        <dgm:presLayoutVars>
          <dgm:chMax val="0"/>
          <dgm:chPref val="0"/>
          <dgm:bulletEnabled val="1"/>
        </dgm:presLayoutVars>
      </dgm:prSet>
      <dgm:spPr/>
    </dgm:pt>
    <dgm:pt modelId="{B0CA8973-4699-4A66-A8A2-E20CB004FB61}" type="pres">
      <dgm:prSet presAssocID="{6F0855BB-D578-4F48-962F-7851E78CE748}" presName="parTxOnlySpace" presStyleCnt="0"/>
      <dgm:spPr/>
    </dgm:pt>
    <dgm:pt modelId="{A07E38ED-2DEA-406F-AAED-F76ED5BE3B8B}" type="pres">
      <dgm:prSet presAssocID="{7A91B56C-5D10-497C-9474-D0E83824249B}" presName="parTxOnly" presStyleLbl="node1" presStyleIdx="5" presStyleCnt="7">
        <dgm:presLayoutVars>
          <dgm:chMax val="0"/>
          <dgm:chPref val="0"/>
          <dgm:bulletEnabled val="1"/>
        </dgm:presLayoutVars>
      </dgm:prSet>
      <dgm:spPr/>
    </dgm:pt>
    <dgm:pt modelId="{1C7268F1-ABCE-48A7-AABC-94A1CCBD5F45}" type="pres">
      <dgm:prSet presAssocID="{2EAD2E97-F918-4E33-8EF6-5D0DDCF96BB2}" presName="parTxOnlySpace" presStyleCnt="0"/>
      <dgm:spPr/>
    </dgm:pt>
    <dgm:pt modelId="{C6E97DF5-EBED-4360-B24C-E4CA8F91F4EB}" type="pres">
      <dgm:prSet presAssocID="{AA3BC503-A479-441A-9F93-99E50B9BAC23}" presName="parTxOnly" presStyleLbl="node1" presStyleIdx="6" presStyleCnt="7">
        <dgm:presLayoutVars>
          <dgm:chMax val="0"/>
          <dgm:chPref val="0"/>
          <dgm:bulletEnabled val="1"/>
        </dgm:presLayoutVars>
      </dgm:prSet>
      <dgm:spPr/>
    </dgm:pt>
  </dgm:ptLst>
  <dgm:cxnLst>
    <dgm:cxn modelId="{F21EFC0B-8187-47AD-9E80-C7F8A1D51663}" srcId="{46B23C4F-9A18-4989-B102-77CDC7925EF2}" destId="{AA3BC503-A479-441A-9F93-99E50B9BAC23}" srcOrd="6" destOrd="0" parTransId="{216E33B5-DF07-4D78-8895-01036E8C5438}" sibTransId="{E6FC2BBF-1B85-4BFA-A678-04D272593947}"/>
    <dgm:cxn modelId="{59B93E0E-33D2-44ED-944C-F5582DDDE43D}" type="presOf" srcId="{5805E822-FD0B-4870-AD9F-C90D47887C6B}" destId="{14F03009-4827-415C-9B8E-4CA24C20AF3B}" srcOrd="0" destOrd="0" presId="urn:microsoft.com/office/officeart/2005/8/layout/chevron1"/>
    <dgm:cxn modelId="{FE78141A-92BD-4EC0-8E7E-8DCE0A8A527A}" type="presOf" srcId="{AA3BC503-A479-441A-9F93-99E50B9BAC23}" destId="{C6E97DF5-EBED-4360-B24C-E4CA8F91F4EB}" srcOrd="0" destOrd="0" presId="urn:microsoft.com/office/officeart/2005/8/layout/chevron1"/>
    <dgm:cxn modelId="{0EE6A029-C619-4CF1-A5A2-119D4131914A}" type="presOf" srcId="{07CAE18F-5591-41B6-BA87-0236E2F91414}" destId="{FC5E4027-D7CE-494F-89A7-855EF4EED087}" srcOrd="0" destOrd="0" presId="urn:microsoft.com/office/officeart/2005/8/layout/chevron1"/>
    <dgm:cxn modelId="{A4BF692A-6134-4A4D-A71E-72D3F6A246DD}" type="presOf" srcId="{2F0B7CC2-FFB9-4534-8844-9F9694080AB5}" destId="{5CDB7C10-16F6-43B0-A2C2-2CBC7FAE633D}" srcOrd="0" destOrd="0" presId="urn:microsoft.com/office/officeart/2005/8/layout/chevron1"/>
    <dgm:cxn modelId="{EB6FE02D-8563-485A-8598-9CFF0D3469BB}" srcId="{46B23C4F-9A18-4989-B102-77CDC7925EF2}" destId="{D635B4EA-9D70-44F4-803B-4E4A3CBECE5F}" srcOrd="2" destOrd="0" parTransId="{3C1C1AFD-8403-4F38-812A-ED94D71DCB91}" sibTransId="{98F90659-7CA4-4B5C-B055-B8F6598B61F7}"/>
    <dgm:cxn modelId="{313AF33F-9B4B-47C9-B2A1-7AB08E1FA7CD}" type="presOf" srcId="{D635B4EA-9D70-44F4-803B-4E4A3CBECE5F}" destId="{557A817B-6E07-4BFE-A978-BCAA9ED5A359}" srcOrd="0" destOrd="0" presId="urn:microsoft.com/office/officeart/2005/8/layout/chevron1"/>
    <dgm:cxn modelId="{1CDD5842-316C-4F30-B8F7-965956366013}" type="presOf" srcId="{7A91B56C-5D10-497C-9474-D0E83824249B}" destId="{A07E38ED-2DEA-406F-AAED-F76ED5BE3B8B}" srcOrd="0" destOrd="0" presId="urn:microsoft.com/office/officeart/2005/8/layout/chevron1"/>
    <dgm:cxn modelId="{C948256C-E330-4A5F-BFB1-B358E650FB68}" srcId="{46B23C4F-9A18-4989-B102-77CDC7925EF2}" destId="{41FB87AB-ADC6-46C2-9FAE-F2D9565D0FE6}" srcOrd="0" destOrd="0" parTransId="{4420C20C-E5E2-4A12-AB30-38A86311F03C}" sibTransId="{CD1D4380-A335-4DBE-91DF-D86F6BC991D5}"/>
    <dgm:cxn modelId="{6299F2AA-8407-4E74-8D6E-1539B3578DD2}" srcId="{46B23C4F-9A18-4989-B102-77CDC7925EF2}" destId="{07CAE18F-5591-41B6-BA87-0236E2F91414}" srcOrd="1" destOrd="0" parTransId="{61D213BB-D800-49E2-B662-257D62ABD082}" sibTransId="{E8B3CF29-346F-45C8-BBDF-752ECB78B128}"/>
    <dgm:cxn modelId="{9FC947C7-2846-4E21-9547-FB50FB7A22EF}" srcId="{46B23C4F-9A18-4989-B102-77CDC7925EF2}" destId="{2F0B7CC2-FFB9-4534-8844-9F9694080AB5}" srcOrd="4" destOrd="0" parTransId="{C122782D-E972-4F6C-B754-38A984840CEB}" sibTransId="{6F0855BB-D578-4F48-962F-7851E78CE748}"/>
    <dgm:cxn modelId="{2DC7A8CE-8CBC-4344-9D4D-6E22CBB8A1B5}" type="presOf" srcId="{46B23C4F-9A18-4989-B102-77CDC7925EF2}" destId="{2E57DD3A-141A-4125-BCBD-E84CADF1286F}" srcOrd="0" destOrd="0" presId="urn:microsoft.com/office/officeart/2005/8/layout/chevron1"/>
    <dgm:cxn modelId="{D1AD5DD0-A97C-4049-BE7F-4E977B7A7832}" type="presOf" srcId="{41FB87AB-ADC6-46C2-9FAE-F2D9565D0FE6}" destId="{90373221-333D-4E5B-89FF-EA8B4C31DF62}" srcOrd="0" destOrd="0" presId="urn:microsoft.com/office/officeart/2005/8/layout/chevron1"/>
    <dgm:cxn modelId="{CA441DD8-3DDC-43F6-9BFE-186F861F490A}" srcId="{46B23C4F-9A18-4989-B102-77CDC7925EF2}" destId="{5805E822-FD0B-4870-AD9F-C90D47887C6B}" srcOrd="3" destOrd="0" parTransId="{A652237D-A8E2-4B86-83DD-6212FA1D03CC}" sibTransId="{6F7A78BC-4D1E-4419-9E40-47E11B4EFFBB}"/>
    <dgm:cxn modelId="{C92C60DB-4754-4C0B-B156-8CEE35FA0C66}" srcId="{46B23C4F-9A18-4989-B102-77CDC7925EF2}" destId="{7A91B56C-5D10-497C-9474-D0E83824249B}" srcOrd="5" destOrd="0" parTransId="{7C815E16-034D-4B17-9D09-4E3B6E034A0D}" sibTransId="{2EAD2E97-F918-4E33-8EF6-5D0DDCF96BB2}"/>
    <dgm:cxn modelId="{11630295-86AD-445E-852F-AD430FC4277A}" type="presParOf" srcId="{2E57DD3A-141A-4125-BCBD-E84CADF1286F}" destId="{90373221-333D-4E5B-89FF-EA8B4C31DF62}" srcOrd="0" destOrd="0" presId="urn:microsoft.com/office/officeart/2005/8/layout/chevron1"/>
    <dgm:cxn modelId="{77A29501-8DD4-4127-BAEC-9B06967A65E3}" type="presParOf" srcId="{2E57DD3A-141A-4125-BCBD-E84CADF1286F}" destId="{DEE046F8-E9F6-447F-A6C6-8EF889258CD4}" srcOrd="1" destOrd="0" presId="urn:microsoft.com/office/officeart/2005/8/layout/chevron1"/>
    <dgm:cxn modelId="{0EA93067-9C10-4FF5-B896-8F50DB7FE981}" type="presParOf" srcId="{2E57DD3A-141A-4125-BCBD-E84CADF1286F}" destId="{FC5E4027-D7CE-494F-89A7-855EF4EED087}" srcOrd="2" destOrd="0" presId="urn:microsoft.com/office/officeart/2005/8/layout/chevron1"/>
    <dgm:cxn modelId="{E00E0F32-EC06-46BC-BB56-6DE5679AC451}" type="presParOf" srcId="{2E57DD3A-141A-4125-BCBD-E84CADF1286F}" destId="{42BB1D53-1013-4C0C-8046-586A602364C3}" srcOrd="3" destOrd="0" presId="urn:microsoft.com/office/officeart/2005/8/layout/chevron1"/>
    <dgm:cxn modelId="{86FA7F34-CFEC-4A2C-BA9E-007A5E6DBF1B}" type="presParOf" srcId="{2E57DD3A-141A-4125-BCBD-E84CADF1286F}" destId="{557A817B-6E07-4BFE-A978-BCAA9ED5A359}" srcOrd="4" destOrd="0" presId="urn:microsoft.com/office/officeart/2005/8/layout/chevron1"/>
    <dgm:cxn modelId="{DC1C1BFF-232D-456B-9753-9A6CDF49B84F}" type="presParOf" srcId="{2E57DD3A-141A-4125-BCBD-E84CADF1286F}" destId="{04A66600-6F63-45C6-B235-52F3C4AA2FF3}" srcOrd="5" destOrd="0" presId="urn:microsoft.com/office/officeart/2005/8/layout/chevron1"/>
    <dgm:cxn modelId="{7A0907B7-0260-4CF0-B019-79B93058324A}" type="presParOf" srcId="{2E57DD3A-141A-4125-BCBD-E84CADF1286F}" destId="{14F03009-4827-415C-9B8E-4CA24C20AF3B}" srcOrd="6" destOrd="0" presId="urn:microsoft.com/office/officeart/2005/8/layout/chevron1"/>
    <dgm:cxn modelId="{390E90CD-1E54-40D0-8E10-B1684D95E5E0}" type="presParOf" srcId="{2E57DD3A-141A-4125-BCBD-E84CADF1286F}" destId="{4AC84605-B795-40C5-A212-75FFFA72091A}" srcOrd="7" destOrd="0" presId="urn:microsoft.com/office/officeart/2005/8/layout/chevron1"/>
    <dgm:cxn modelId="{955AE143-98F9-439A-8630-7AF2D50927D2}" type="presParOf" srcId="{2E57DD3A-141A-4125-BCBD-E84CADF1286F}" destId="{5CDB7C10-16F6-43B0-A2C2-2CBC7FAE633D}" srcOrd="8" destOrd="0" presId="urn:microsoft.com/office/officeart/2005/8/layout/chevron1"/>
    <dgm:cxn modelId="{76B7CBB8-C3D4-4D6B-82CD-509CE83F3044}" type="presParOf" srcId="{2E57DD3A-141A-4125-BCBD-E84CADF1286F}" destId="{B0CA8973-4699-4A66-A8A2-E20CB004FB61}" srcOrd="9" destOrd="0" presId="urn:microsoft.com/office/officeart/2005/8/layout/chevron1"/>
    <dgm:cxn modelId="{EA8745A6-ABEA-4673-B9DA-C08EB65C630B}" type="presParOf" srcId="{2E57DD3A-141A-4125-BCBD-E84CADF1286F}" destId="{A07E38ED-2DEA-406F-AAED-F76ED5BE3B8B}" srcOrd="10" destOrd="0" presId="urn:microsoft.com/office/officeart/2005/8/layout/chevron1"/>
    <dgm:cxn modelId="{F3893087-516C-4468-86EE-212C77949780}" type="presParOf" srcId="{2E57DD3A-141A-4125-BCBD-E84CADF1286F}" destId="{1C7268F1-ABCE-48A7-AABC-94A1CCBD5F45}" srcOrd="11" destOrd="0" presId="urn:microsoft.com/office/officeart/2005/8/layout/chevron1"/>
    <dgm:cxn modelId="{BECE268E-7CFF-460A-8EE5-AA59A956C4E2}" type="presParOf" srcId="{2E57DD3A-141A-4125-BCBD-E84CADF1286F}" destId="{C6E97DF5-EBED-4360-B24C-E4CA8F91F4EB}" srcOrd="12" destOrd="0" presId="urn:microsoft.com/office/officeart/2005/8/layout/chevron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46B23C4F-9A18-4989-B102-77CDC7925EF2}" type="doc">
      <dgm:prSet loTypeId="urn:microsoft.com/office/officeart/2005/8/layout/chevron1" loCatId="process" qsTypeId="urn:microsoft.com/office/officeart/2005/8/quickstyle/simple2" qsCatId="simple" csTypeId="urn:microsoft.com/office/officeart/2005/8/colors/accent0_3" csCatId="mainScheme" phldr="1"/>
      <dgm:spPr/>
    </dgm:pt>
    <dgm:pt modelId="{41FB87AB-ADC6-46C2-9FAE-F2D9565D0FE6}">
      <dgm:prSet phldrT="[Text]" custT="1"/>
      <dgm:spPr/>
      <dgm:t>
        <a:bodyPr/>
        <a:lstStyle/>
        <a:p>
          <a:r>
            <a:rPr lang="en-US" sz="1200" b="1" dirty="0">
              <a:latin typeface="Arial" panose="020B0604020202020204" pitchFamily="34" charset="0"/>
              <a:cs typeface="Arial" panose="020B0604020202020204" pitchFamily="34" charset="0"/>
            </a:rPr>
            <a:t>Design</a:t>
          </a:r>
        </a:p>
      </dgm:t>
    </dgm:pt>
    <dgm:pt modelId="{4420C20C-E5E2-4A12-AB30-38A86311F03C}" type="parTrans" cxnId="{C948256C-E330-4A5F-BFB1-B358E650FB68}">
      <dgm:prSet/>
      <dgm:spPr/>
      <dgm:t>
        <a:bodyPr/>
        <a:lstStyle/>
        <a:p>
          <a:endParaRPr lang="en-US" sz="1200" b="1">
            <a:latin typeface="Arial" panose="020B0604020202020204" pitchFamily="34" charset="0"/>
            <a:cs typeface="Arial" panose="020B0604020202020204" pitchFamily="34" charset="0"/>
          </a:endParaRPr>
        </a:p>
      </dgm:t>
    </dgm:pt>
    <dgm:pt modelId="{CD1D4380-A335-4DBE-91DF-D86F6BC991D5}" type="sibTrans" cxnId="{C948256C-E330-4A5F-BFB1-B358E650FB68}">
      <dgm:prSet/>
      <dgm:spPr/>
      <dgm:t>
        <a:bodyPr/>
        <a:lstStyle/>
        <a:p>
          <a:endParaRPr lang="en-US" sz="1200" b="1">
            <a:latin typeface="Arial" panose="020B0604020202020204" pitchFamily="34" charset="0"/>
            <a:cs typeface="Arial" panose="020B0604020202020204" pitchFamily="34" charset="0"/>
          </a:endParaRPr>
        </a:p>
      </dgm:t>
    </dgm:pt>
    <dgm:pt modelId="{07CAE18F-5591-41B6-BA87-0236E2F91414}">
      <dgm:prSet phldrT="[Text]" custT="1"/>
      <dgm:spPr/>
      <dgm:t>
        <a:bodyPr/>
        <a:lstStyle/>
        <a:p>
          <a:r>
            <a:rPr lang="en-US" sz="1200" b="1" dirty="0">
              <a:latin typeface="Arial" panose="020B0604020202020204" pitchFamily="34" charset="0"/>
              <a:cs typeface="Arial" panose="020B0604020202020204" pitchFamily="34" charset="0"/>
            </a:rPr>
            <a:t>Sourcing</a:t>
          </a:r>
        </a:p>
      </dgm:t>
    </dgm:pt>
    <dgm:pt modelId="{61D213BB-D800-49E2-B662-257D62ABD082}" type="parTrans" cxnId="{6299F2AA-8407-4E74-8D6E-1539B3578DD2}">
      <dgm:prSet/>
      <dgm:spPr/>
      <dgm:t>
        <a:bodyPr/>
        <a:lstStyle/>
        <a:p>
          <a:endParaRPr lang="en-US" sz="1200" b="1">
            <a:latin typeface="Arial" panose="020B0604020202020204" pitchFamily="34" charset="0"/>
            <a:cs typeface="Arial" panose="020B0604020202020204" pitchFamily="34" charset="0"/>
          </a:endParaRPr>
        </a:p>
      </dgm:t>
    </dgm:pt>
    <dgm:pt modelId="{E8B3CF29-346F-45C8-BBDF-752ECB78B128}" type="sibTrans" cxnId="{6299F2AA-8407-4E74-8D6E-1539B3578DD2}">
      <dgm:prSet/>
      <dgm:spPr/>
      <dgm:t>
        <a:bodyPr/>
        <a:lstStyle/>
        <a:p>
          <a:endParaRPr lang="en-US" sz="1200" b="1">
            <a:latin typeface="Arial" panose="020B0604020202020204" pitchFamily="34" charset="0"/>
            <a:cs typeface="Arial" panose="020B0604020202020204" pitchFamily="34" charset="0"/>
          </a:endParaRPr>
        </a:p>
      </dgm:t>
    </dgm:pt>
    <dgm:pt modelId="{D635B4EA-9D70-44F4-803B-4E4A3CBECE5F}">
      <dgm:prSet phldrT="[Text]" custT="1"/>
      <dgm:spPr/>
      <dgm:t>
        <a:bodyPr/>
        <a:lstStyle/>
        <a:p>
          <a:r>
            <a:rPr lang="en-US" sz="1200" b="1" dirty="0">
              <a:latin typeface="Arial" panose="020B0604020202020204" pitchFamily="34" charset="0"/>
              <a:cs typeface="Arial" panose="020B0604020202020204" pitchFamily="34" charset="0"/>
            </a:rPr>
            <a:t>Production</a:t>
          </a:r>
        </a:p>
      </dgm:t>
    </dgm:pt>
    <dgm:pt modelId="{3C1C1AFD-8403-4F38-812A-ED94D71DCB91}" type="parTrans" cxnId="{EB6FE02D-8563-485A-8598-9CFF0D3469BB}">
      <dgm:prSet/>
      <dgm:spPr/>
      <dgm:t>
        <a:bodyPr/>
        <a:lstStyle/>
        <a:p>
          <a:endParaRPr lang="en-US" sz="1200" b="1">
            <a:latin typeface="Arial" panose="020B0604020202020204" pitchFamily="34" charset="0"/>
            <a:cs typeface="Arial" panose="020B0604020202020204" pitchFamily="34" charset="0"/>
          </a:endParaRPr>
        </a:p>
      </dgm:t>
    </dgm:pt>
    <dgm:pt modelId="{98F90659-7CA4-4B5C-B055-B8F6598B61F7}" type="sibTrans" cxnId="{EB6FE02D-8563-485A-8598-9CFF0D3469BB}">
      <dgm:prSet/>
      <dgm:spPr/>
      <dgm:t>
        <a:bodyPr/>
        <a:lstStyle/>
        <a:p>
          <a:endParaRPr lang="en-US" sz="1200" b="1">
            <a:latin typeface="Arial" panose="020B0604020202020204" pitchFamily="34" charset="0"/>
            <a:cs typeface="Arial" panose="020B0604020202020204" pitchFamily="34" charset="0"/>
          </a:endParaRPr>
        </a:p>
      </dgm:t>
    </dgm:pt>
    <dgm:pt modelId="{5805E822-FD0B-4870-AD9F-C90D47887C6B}">
      <dgm:prSet phldrT="[Text]" custT="1"/>
      <dgm:spPr/>
      <dgm:t>
        <a:bodyPr/>
        <a:lstStyle/>
        <a:p>
          <a:r>
            <a:rPr lang="en-US" sz="1200" b="1" dirty="0">
              <a:latin typeface="Arial" panose="020B0604020202020204" pitchFamily="34" charset="0"/>
              <a:cs typeface="Arial" panose="020B0604020202020204" pitchFamily="34" charset="0"/>
            </a:rPr>
            <a:t>Logistics</a:t>
          </a:r>
        </a:p>
      </dgm:t>
    </dgm:pt>
    <dgm:pt modelId="{A652237D-A8E2-4B86-83DD-6212FA1D03CC}" type="parTrans" cxnId="{CA441DD8-3DDC-43F6-9BFE-186F861F490A}">
      <dgm:prSet/>
      <dgm:spPr/>
      <dgm:t>
        <a:bodyPr/>
        <a:lstStyle/>
        <a:p>
          <a:endParaRPr lang="en-US" sz="1200" b="1">
            <a:latin typeface="Arial" panose="020B0604020202020204" pitchFamily="34" charset="0"/>
            <a:cs typeface="Arial" panose="020B0604020202020204" pitchFamily="34" charset="0"/>
          </a:endParaRPr>
        </a:p>
      </dgm:t>
    </dgm:pt>
    <dgm:pt modelId="{6F7A78BC-4D1E-4419-9E40-47E11B4EFFBB}" type="sibTrans" cxnId="{CA441DD8-3DDC-43F6-9BFE-186F861F490A}">
      <dgm:prSet/>
      <dgm:spPr/>
      <dgm:t>
        <a:bodyPr/>
        <a:lstStyle/>
        <a:p>
          <a:endParaRPr lang="en-US" sz="1200" b="1">
            <a:latin typeface="Arial" panose="020B0604020202020204" pitchFamily="34" charset="0"/>
            <a:cs typeface="Arial" panose="020B0604020202020204" pitchFamily="34" charset="0"/>
          </a:endParaRPr>
        </a:p>
      </dgm:t>
    </dgm:pt>
    <dgm:pt modelId="{2F0B7CC2-FFB9-4534-8844-9F9694080AB5}">
      <dgm:prSet phldrT="[Text]" custT="1"/>
      <dgm:spPr/>
      <dgm:t>
        <a:bodyPr/>
        <a:lstStyle/>
        <a:p>
          <a:r>
            <a:rPr lang="en-US" sz="1200" b="1" dirty="0">
              <a:latin typeface="Arial" panose="020B0604020202020204" pitchFamily="34" charset="0"/>
              <a:cs typeface="Arial" panose="020B0604020202020204" pitchFamily="34" charset="0"/>
            </a:rPr>
            <a:t>Warehouse</a:t>
          </a:r>
        </a:p>
      </dgm:t>
    </dgm:pt>
    <dgm:pt modelId="{C122782D-E972-4F6C-B754-38A984840CEB}" type="parTrans" cxnId="{9FC947C7-2846-4E21-9547-FB50FB7A22EF}">
      <dgm:prSet/>
      <dgm:spPr/>
      <dgm:t>
        <a:bodyPr/>
        <a:lstStyle/>
        <a:p>
          <a:endParaRPr lang="en-US" sz="1200" b="1">
            <a:latin typeface="Arial" panose="020B0604020202020204" pitchFamily="34" charset="0"/>
            <a:cs typeface="Arial" panose="020B0604020202020204" pitchFamily="34" charset="0"/>
          </a:endParaRPr>
        </a:p>
      </dgm:t>
    </dgm:pt>
    <dgm:pt modelId="{6F0855BB-D578-4F48-962F-7851E78CE748}" type="sibTrans" cxnId="{9FC947C7-2846-4E21-9547-FB50FB7A22EF}">
      <dgm:prSet/>
      <dgm:spPr/>
      <dgm:t>
        <a:bodyPr/>
        <a:lstStyle/>
        <a:p>
          <a:endParaRPr lang="en-US" sz="1200" b="1">
            <a:latin typeface="Arial" panose="020B0604020202020204" pitchFamily="34" charset="0"/>
            <a:cs typeface="Arial" panose="020B0604020202020204" pitchFamily="34" charset="0"/>
          </a:endParaRPr>
        </a:p>
      </dgm:t>
    </dgm:pt>
    <dgm:pt modelId="{7A91B56C-5D10-497C-9474-D0E83824249B}">
      <dgm:prSet phldrT="[Text]" custT="1"/>
      <dgm:spPr/>
      <dgm:t>
        <a:bodyPr/>
        <a:lstStyle/>
        <a:p>
          <a:r>
            <a:rPr lang="en-US" sz="1200" b="1" dirty="0">
              <a:latin typeface="Arial" panose="020B0604020202020204" pitchFamily="34" charset="0"/>
              <a:cs typeface="Arial" panose="020B0604020202020204" pitchFamily="34" charset="0"/>
            </a:rPr>
            <a:t>Retail</a:t>
          </a:r>
        </a:p>
      </dgm:t>
    </dgm:pt>
    <dgm:pt modelId="{7C815E16-034D-4B17-9D09-4E3B6E034A0D}" type="parTrans" cxnId="{C92C60DB-4754-4C0B-B156-8CEE35FA0C66}">
      <dgm:prSet/>
      <dgm:spPr/>
      <dgm:t>
        <a:bodyPr/>
        <a:lstStyle/>
        <a:p>
          <a:endParaRPr lang="en-US" sz="1200" b="1">
            <a:latin typeface="Arial" panose="020B0604020202020204" pitchFamily="34" charset="0"/>
            <a:cs typeface="Arial" panose="020B0604020202020204" pitchFamily="34" charset="0"/>
          </a:endParaRPr>
        </a:p>
      </dgm:t>
    </dgm:pt>
    <dgm:pt modelId="{2EAD2E97-F918-4E33-8EF6-5D0DDCF96BB2}" type="sibTrans" cxnId="{C92C60DB-4754-4C0B-B156-8CEE35FA0C66}">
      <dgm:prSet/>
      <dgm:spPr/>
      <dgm:t>
        <a:bodyPr/>
        <a:lstStyle/>
        <a:p>
          <a:endParaRPr lang="en-US" sz="1200" b="1">
            <a:latin typeface="Arial" panose="020B0604020202020204" pitchFamily="34" charset="0"/>
            <a:cs typeface="Arial" panose="020B0604020202020204" pitchFamily="34" charset="0"/>
          </a:endParaRPr>
        </a:p>
      </dgm:t>
    </dgm:pt>
    <dgm:pt modelId="{AA3BC503-A479-441A-9F93-99E50B9BAC23}">
      <dgm:prSet phldrT="[Text]" custT="1"/>
      <dgm:spPr/>
      <dgm:t>
        <a:bodyPr/>
        <a:lstStyle/>
        <a:p>
          <a:r>
            <a:rPr lang="en-US" sz="1200" b="1" dirty="0">
              <a:latin typeface="Arial" panose="020B0604020202020204" pitchFamily="34" charset="0"/>
              <a:cs typeface="Arial" panose="020B0604020202020204" pitchFamily="34" charset="0"/>
            </a:rPr>
            <a:t>Post retail</a:t>
          </a:r>
        </a:p>
      </dgm:t>
    </dgm:pt>
    <dgm:pt modelId="{216E33B5-DF07-4D78-8895-01036E8C5438}" type="parTrans" cxnId="{F21EFC0B-8187-47AD-9E80-C7F8A1D51663}">
      <dgm:prSet/>
      <dgm:spPr/>
      <dgm:t>
        <a:bodyPr/>
        <a:lstStyle/>
        <a:p>
          <a:endParaRPr lang="en-US" sz="1200" b="1">
            <a:latin typeface="Arial" panose="020B0604020202020204" pitchFamily="34" charset="0"/>
            <a:cs typeface="Arial" panose="020B0604020202020204" pitchFamily="34" charset="0"/>
          </a:endParaRPr>
        </a:p>
      </dgm:t>
    </dgm:pt>
    <dgm:pt modelId="{E6FC2BBF-1B85-4BFA-A678-04D272593947}" type="sibTrans" cxnId="{F21EFC0B-8187-47AD-9E80-C7F8A1D51663}">
      <dgm:prSet/>
      <dgm:spPr/>
      <dgm:t>
        <a:bodyPr/>
        <a:lstStyle/>
        <a:p>
          <a:endParaRPr lang="en-US" sz="1200" b="1">
            <a:latin typeface="Arial" panose="020B0604020202020204" pitchFamily="34" charset="0"/>
            <a:cs typeface="Arial" panose="020B0604020202020204" pitchFamily="34" charset="0"/>
          </a:endParaRPr>
        </a:p>
      </dgm:t>
    </dgm:pt>
    <dgm:pt modelId="{2E57DD3A-141A-4125-BCBD-E84CADF1286F}" type="pres">
      <dgm:prSet presAssocID="{46B23C4F-9A18-4989-B102-77CDC7925EF2}" presName="Name0" presStyleCnt="0">
        <dgm:presLayoutVars>
          <dgm:dir/>
          <dgm:animLvl val="lvl"/>
          <dgm:resizeHandles val="exact"/>
        </dgm:presLayoutVars>
      </dgm:prSet>
      <dgm:spPr/>
    </dgm:pt>
    <dgm:pt modelId="{90373221-333D-4E5B-89FF-EA8B4C31DF62}" type="pres">
      <dgm:prSet presAssocID="{41FB87AB-ADC6-46C2-9FAE-F2D9565D0FE6}" presName="parTxOnly" presStyleLbl="node1" presStyleIdx="0" presStyleCnt="7">
        <dgm:presLayoutVars>
          <dgm:chMax val="0"/>
          <dgm:chPref val="0"/>
          <dgm:bulletEnabled val="1"/>
        </dgm:presLayoutVars>
      </dgm:prSet>
      <dgm:spPr/>
    </dgm:pt>
    <dgm:pt modelId="{DEE046F8-E9F6-447F-A6C6-8EF889258CD4}" type="pres">
      <dgm:prSet presAssocID="{CD1D4380-A335-4DBE-91DF-D86F6BC991D5}" presName="parTxOnlySpace" presStyleCnt="0"/>
      <dgm:spPr/>
    </dgm:pt>
    <dgm:pt modelId="{FC5E4027-D7CE-494F-89A7-855EF4EED087}" type="pres">
      <dgm:prSet presAssocID="{07CAE18F-5591-41B6-BA87-0236E2F91414}" presName="parTxOnly" presStyleLbl="node1" presStyleIdx="1" presStyleCnt="7">
        <dgm:presLayoutVars>
          <dgm:chMax val="0"/>
          <dgm:chPref val="0"/>
          <dgm:bulletEnabled val="1"/>
        </dgm:presLayoutVars>
      </dgm:prSet>
      <dgm:spPr/>
    </dgm:pt>
    <dgm:pt modelId="{42BB1D53-1013-4C0C-8046-586A602364C3}" type="pres">
      <dgm:prSet presAssocID="{E8B3CF29-346F-45C8-BBDF-752ECB78B128}" presName="parTxOnlySpace" presStyleCnt="0"/>
      <dgm:spPr/>
    </dgm:pt>
    <dgm:pt modelId="{557A817B-6E07-4BFE-A978-BCAA9ED5A359}" type="pres">
      <dgm:prSet presAssocID="{D635B4EA-9D70-44F4-803B-4E4A3CBECE5F}" presName="parTxOnly" presStyleLbl="node1" presStyleIdx="2" presStyleCnt="7" custScaleX="113210" custScaleY="110022">
        <dgm:presLayoutVars>
          <dgm:chMax val="0"/>
          <dgm:chPref val="0"/>
          <dgm:bulletEnabled val="1"/>
        </dgm:presLayoutVars>
      </dgm:prSet>
      <dgm:spPr/>
    </dgm:pt>
    <dgm:pt modelId="{04A66600-6F63-45C6-B235-52F3C4AA2FF3}" type="pres">
      <dgm:prSet presAssocID="{98F90659-7CA4-4B5C-B055-B8F6598B61F7}" presName="parTxOnlySpace" presStyleCnt="0"/>
      <dgm:spPr/>
    </dgm:pt>
    <dgm:pt modelId="{14F03009-4827-415C-9B8E-4CA24C20AF3B}" type="pres">
      <dgm:prSet presAssocID="{5805E822-FD0B-4870-AD9F-C90D47887C6B}" presName="parTxOnly" presStyleLbl="node1" presStyleIdx="3" presStyleCnt="7" custScaleX="108957" custScaleY="108475">
        <dgm:presLayoutVars>
          <dgm:chMax val="0"/>
          <dgm:chPref val="0"/>
          <dgm:bulletEnabled val="1"/>
        </dgm:presLayoutVars>
      </dgm:prSet>
      <dgm:spPr/>
    </dgm:pt>
    <dgm:pt modelId="{4AC84605-B795-40C5-A212-75FFFA72091A}" type="pres">
      <dgm:prSet presAssocID="{6F7A78BC-4D1E-4419-9E40-47E11B4EFFBB}" presName="parTxOnlySpace" presStyleCnt="0"/>
      <dgm:spPr/>
    </dgm:pt>
    <dgm:pt modelId="{5CDB7C10-16F6-43B0-A2C2-2CBC7FAE633D}" type="pres">
      <dgm:prSet presAssocID="{2F0B7CC2-FFB9-4534-8844-9F9694080AB5}" presName="parTxOnly" presStyleLbl="node1" presStyleIdx="4" presStyleCnt="7" custScaleX="112148" custScaleY="113819">
        <dgm:presLayoutVars>
          <dgm:chMax val="0"/>
          <dgm:chPref val="0"/>
          <dgm:bulletEnabled val="1"/>
        </dgm:presLayoutVars>
      </dgm:prSet>
      <dgm:spPr/>
    </dgm:pt>
    <dgm:pt modelId="{B0CA8973-4699-4A66-A8A2-E20CB004FB61}" type="pres">
      <dgm:prSet presAssocID="{6F0855BB-D578-4F48-962F-7851E78CE748}" presName="parTxOnlySpace" presStyleCnt="0"/>
      <dgm:spPr/>
    </dgm:pt>
    <dgm:pt modelId="{A07E38ED-2DEA-406F-AAED-F76ED5BE3B8B}" type="pres">
      <dgm:prSet presAssocID="{7A91B56C-5D10-497C-9474-D0E83824249B}" presName="parTxOnly" presStyleLbl="node1" presStyleIdx="5" presStyleCnt="7">
        <dgm:presLayoutVars>
          <dgm:chMax val="0"/>
          <dgm:chPref val="0"/>
          <dgm:bulletEnabled val="1"/>
        </dgm:presLayoutVars>
      </dgm:prSet>
      <dgm:spPr/>
    </dgm:pt>
    <dgm:pt modelId="{1C7268F1-ABCE-48A7-AABC-94A1CCBD5F45}" type="pres">
      <dgm:prSet presAssocID="{2EAD2E97-F918-4E33-8EF6-5D0DDCF96BB2}" presName="parTxOnlySpace" presStyleCnt="0"/>
      <dgm:spPr/>
    </dgm:pt>
    <dgm:pt modelId="{C6E97DF5-EBED-4360-B24C-E4CA8F91F4EB}" type="pres">
      <dgm:prSet presAssocID="{AA3BC503-A479-441A-9F93-99E50B9BAC23}" presName="parTxOnly" presStyleLbl="node1" presStyleIdx="6" presStyleCnt="7">
        <dgm:presLayoutVars>
          <dgm:chMax val="0"/>
          <dgm:chPref val="0"/>
          <dgm:bulletEnabled val="1"/>
        </dgm:presLayoutVars>
      </dgm:prSet>
      <dgm:spPr/>
    </dgm:pt>
  </dgm:ptLst>
  <dgm:cxnLst>
    <dgm:cxn modelId="{AA283D09-9D8E-4D2A-B33E-A69DC1FBF03E}" type="presOf" srcId="{2F0B7CC2-FFB9-4534-8844-9F9694080AB5}" destId="{5CDB7C10-16F6-43B0-A2C2-2CBC7FAE633D}" srcOrd="0" destOrd="0" presId="urn:microsoft.com/office/officeart/2005/8/layout/chevron1"/>
    <dgm:cxn modelId="{F21EFC0B-8187-47AD-9E80-C7F8A1D51663}" srcId="{46B23C4F-9A18-4989-B102-77CDC7925EF2}" destId="{AA3BC503-A479-441A-9F93-99E50B9BAC23}" srcOrd="6" destOrd="0" parTransId="{216E33B5-DF07-4D78-8895-01036E8C5438}" sibTransId="{E6FC2BBF-1B85-4BFA-A678-04D272593947}"/>
    <dgm:cxn modelId="{EB6FE02D-8563-485A-8598-9CFF0D3469BB}" srcId="{46B23C4F-9A18-4989-B102-77CDC7925EF2}" destId="{D635B4EA-9D70-44F4-803B-4E4A3CBECE5F}" srcOrd="2" destOrd="0" parTransId="{3C1C1AFD-8403-4F38-812A-ED94D71DCB91}" sibTransId="{98F90659-7CA4-4B5C-B055-B8F6598B61F7}"/>
    <dgm:cxn modelId="{3133F23D-3FEA-40AD-BD90-2367BBDAF0E7}" type="presOf" srcId="{AA3BC503-A479-441A-9F93-99E50B9BAC23}" destId="{C6E97DF5-EBED-4360-B24C-E4CA8F91F4EB}" srcOrd="0" destOrd="0" presId="urn:microsoft.com/office/officeart/2005/8/layout/chevron1"/>
    <dgm:cxn modelId="{475E8345-CC86-45FE-ABF2-ADF824E6D040}" type="presOf" srcId="{D635B4EA-9D70-44F4-803B-4E4A3CBECE5F}" destId="{557A817B-6E07-4BFE-A978-BCAA9ED5A359}" srcOrd="0" destOrd="0" presId="urn:microsoft.com/office/officeart/2005/8/layout/chevron1"/>
    <dgm:cxn modelId="{C948256C-E330-4A5F-BFB1-B358E650FB68}" srcId="{46B23C4F-9A18-4989-B102-77CDC7925EF2}" destId="{41FB87AB-ADC6-46C2-9FAE-F2D9565D0FE6}" srcOrd="0" destOrd="0" parTransId="{4420C20C-E5E2-4A12-AB30-38A86311F03C}" sibTransId="{CD1D4380-A335-4DBE-91DF-D86F6BC991D5}"/>
    <dgm:cxn modelId="{B2521081-34F6-42EB-A0B6-0D57B211930C}" type="presOf" srcId="{5805E822-FD0B-4870-AD9F-C90D47887C6B}" destId="{14F03009-4827-415C-9B8E-4CA24C20AF3B}" srcOrd="0" destOrd="0" presId="urn:microsoft.com/office/officeart/2005/8/layout/chevron1"/>
    <dgm:cxn modelId="{01F0DBA0-EADD-4D5D-80D9-DD320F727EEB}" type="presOf" srcId="{07CAE18F-5591-41B6-BA87-0236E2F91414}" destId="{FC5E4027-D7CE-494F-89A7-855EF4EED087}" srcOrd="0" destOrd="0" presId="urn:microsoft.com/office/officeart/2005/8/layout/chevron1"/>
    <dgm:cxn modelId="{ABE31DA4-842F-48E9-86EB-1DF2B6334198}" type="presOf" srcId="{46B23C4F-9A18-4989-B102-77CDC7925EF2}" destId="{2E57DD3A-141A-4125-BCBD-E84CADF1286F}" srcOrd="0" destOrd="0" presId="urn:microsoft.com/office/officeart/2005/8/layout/chevron1"/>
    <dgm:cxn modelId="{6299F2AA-8407-4E74-8D6E-1539B3578DD2}" srcId="{46B23C4F-9A18-4989-B102-77CDC7925EF2}" destId="{07CAE18F-5591-41B6-BA87-0236E2F91414}" srcOrd="1" destOrd="0" parTransId="{61D213BB-D800-49E2-B662-257D62ABD082}" sibTransId="{E8B3CF29-346F-45C8-BBDF-752ECB78B128}"/>
    <dgm:cxn modelId="{9FC947C7-2846-4E21-9547-FB50FB7A22EF}" srcId="{46B23C4F-9A18-4989-B102-77CDC7925EF2}" destId="{2F0B7CC2-FFB9-4534-8844-9F9694080AB5}" srcOrd="4" destOrd="0" parTransId="{C122782D-E972-4F6C-B754-38A984840CEB}" sibTransId="{6F0855BB-D578-4F48-962F-7851E78CE748}"/>
    <dgm:cxn modelId="{DEC154D7-1E16-4429-BB97-27DE62CE1D8E}" type="presOf" srcId="{41FB87AB-ADC6-46C2-9FAE-F2D9565D0FE6}" destId="{90373221-333D-4E5B-89FF-EA8B4C31DF62}" srcOrd="0" destOrd="0" presId="urn:microsoft.com/office/officeart/2005/8/layout/chevron1"/>
    <dgm:cxn modelId="{CA441DD8-3DDC-43F6-9BFE-186F861F490A}" srcId="{46B23C4F-9A18-4989-B102-77CDC7925EF2}" destId="{5805E822-FD0B-4870-AD9F-C90D47887C6B}" srcOrd="3" destOrd="0" parTransId="{A652237D-A8E2-4B86-83DD-6212FA1D03CC}" sibTransId="{6F7A78BC-4D1E-4419-9E40-47E11B4EFFBB}"/>
    <dgm:cxn modelId="{C92C60DB-4754-4C0B-B156-8CEE35FA0C66}" srcId="{46B23C4F-9A18-4989-B102-77CDC7925EF2}" destId="{7A91B56C-5D10-497C-9474-D0E83824249B}" srcOrd="5" destOrd="0" parTransId="{7C815E16-034D-4B17-9D09-4E3B6E034A0D}" sibTransId="{2EAD2E97-F918-4E33-8EF6-5D0DDCF96BB2}"/>
    <dgm:cxn modelId="{99590EE5-85CA-4AE1-96E7-135B1513233A}" type="presOf" srcId="{7A91B56C-5D10-497C-9474-D0E83824249B}" destId="{A07E38ED-2DEA-406F-AAED-F76ED5BE3B8B}" srcOrd="0" destOrd="0" presId="urn:microsoft.com/office/officeart/2005/8/layout/chevron1"/>
    <dgm:cxn modelId="{967C6E97-E44D-4E56-A0CD-4591EFDA0B45}" type="presParOf" srcId="{2E57DD3A-141A-4125-BCBD-E84CADF1286F}" destId="{90373221-333D-4E5B-89FF-EA8B4C31DF62}" srcOrd="0" destOrd="0" presId="urn:microsoft.com/office/officeart/2005/8/layout/chevron1"/>
    <dgm:cxn modelId="{92C61C3D-25AC-4E43-84DB-8A5CF7177E98}" type="presParOf" srcId="{2E57DD3A-141A-4125-BCBD-E84CADF1286F}" destId="{DEE046F8-E9F6-447F-A6C6-8EF889258CD4}" srcOrd="1" destOrd="0" presId="urn:microsoft.com/office/officeart/2005/8/layout/chevron1"/>
    <dgm:cxn modelId="{FDEB9EE5-A35D-44D2-B21D-A826A0197497}" type="presParOf" srcId="{2E57DD3A-141A-4125-BCBD-E84CADF1286F}" destId="{FC5E4027-D7CE-494F-89A7-855EF4EED087}" srcOrd="2" destOrd="0" presId="urn:microsoft.com/office/officeart/2005/8/layout/chevron1"/>
    <dgm:cxn modelId="{FA87D220-0972-4CFC-B240-88DB646CB7F0}" type="presParOf" srcId="{2E57DD3A-141A-4125-BCBD-E84CADF1286F}" destId="{42BB1D53-1013-4C0C-8046-586A602364C3}" srcOrd="3" destOrd="0" presId="urn:microsoft.com/office/officeart/2005/8/layout/chevron1"/>
    <dgm:cxn modelId="{DABC2F70-9888-4E88-BB2B-01DC01FD2D24}" type="presParOf" srcId="{2E57DD3A-141A-4125-BCBD-E84CADF1286F}" destId="{557A817B-6E07-4BFE-A978-BCAA9ED5A359}" srcOrd="4" destOrd="0" presId="urn:microsoft.com/office/officeart/2005/8/layout/chevron1"/>
    <dgm:cxn modelId="{76B33289-A12D-4317-A781-1469C6A84F7D}" type="presParOf" srcId="{2E57DD3A-141A-4125-BCBD-E84CADF1286F}" destId="{04A66600-6F63-45C6-B235-52F3C4AA2FF3}" srcOrd="5" destOrd="0" presId="urn:microsoft.com/office/officeart/2005/8/layout/chevron1"/>
    <dgm:cxn modelId="{8D13828B-A424-4674-ABAA-C4C6632C58B3}" type="presParOf" srcId="{2E57DD3A-141A-4125-BCBD-E84CADF1286F}" destId="{14F03009-4827-415C-9B8E-4CA24C20AF3B}" srcOrd="6" destOrd="0" presId="urn:microsoft.com/office/officeart/2005/8/layout/chevron1"/>
    <dgm:cxn modelId="{17048BE5-5077-4C5D-96FB-58F828A9644F}" type="presParOf" srcId="{2E57DD3A-141A-4125-BCBD-E84CADF1286F}" destId="{4AC84605-B795-40C5-A212-75FFFA72091A}" srcOrd="7" destOrd="0" presId="urn:microsoft.com/office/officeart/2005/8/layout/chevron1"/>
    <dgm:cxn modelId="{DBB8825C-7A81-47BF-A15A-9387B336E696}" type="presParOf" srcId="{2E57DD3A-141A-4125-BCBD-E84CADF1286F}" destId="{5CDB7C10-16F6-43B0-A2C2-2CBC7FAE633D}" srcOrd="8" destOrd="0" presId="urn:microsoft.com/office/officeart/2005/8/layout/chevron1"/>
    <dgm:cxn modelId="{E403B4FB-A61A-4097-A02C-61525EECC7F6}" type="presParOf" srcId="{2E57DD3A-141A-4125-BCBD-E84CADF1286F}" destId="{B0CA8973-4699-4A66-A8A2-E20CB004FB61}" srcOrd="9" destOrd="0" presId="urn:microsoft.com/office/officeart/2005/8/layout/chevron1"/>
    <dgm:cxn modelId="{C8D7200E-E209-4A36-A347-157D2844BEAB}" type="presParOf" srcId="{2E57DD3A-141A-4125-BCBD-E84CADF1286F}" destId="{A07E38ED-2DEA-406F-AAED-F76ED5BE3B8B}" srcOrd="10" destOrd="0" presId="urn:microsoft.com/office/officeart/2005/8/layout/chevron1"/>
    <dgm:cxn modelId="{3D2B721B-711C-4F12-A2B4-0AED9322017C}" type="presParOf" srcId="{2E57DD3A-141A-4125-BCBD-E84CADF1286F}" destId="{1C7268F1-ABCE-48A7-AABC-94A1CCBD5F45}" srcOrd="11" destOrd="0" presId="urn:microsoft.com/office/officeart/2005/8/layout/chevron1"/>
    <dgm:cxn modelId="{00AADE7A-D7F6-4024-B18B-6972D3AB611A}" type="presParOf" srcId="{2E57DD3A-141A-4125-BCBD-E84CADF1286F}" destId="{C6E97DF5-EBED-4360-B24C-E4CA8F91F4EB}" srcOrd="12" destOrd="0" presId="urn:microsoft.com/office/officeart/2005/8/layout/chevron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3D1B395-C9A5-49FF-94BE-FAF6F4582069}">
      <dsp:nvSpPr>
        <dsp:cNvPr id="0" name=""/>
        <dsp:cNvSpPr/>
      </dsp:nvSpPr>
      <dsp:spPr>
        <a:xfrm>
          <a:off x="2520943" y="1176771"/>
          <a:ext cx="2805112" cy="2805112"/>
        </a:xfrm>
        <a:prstGeom prst="ellipse">
          <a:avLst/>
        </a:prstGeom>
        <a:solidFill>
          <a:schemeClr val="accent2">
            <a:alpha val="50000"/>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b="1" kern="1200" dirty="0"/>
            <a:t>Safety           Quality Performance Sustainability</a:t>
          </a:r>
        </a:p>
      </dsp:txBody>
      <dsp:txXfrm>
        <a:off x="2931742" y="1587570"/>
        <a:ext cx="1983514" cy="1983514"/>
      </dsp:txXfrm>
    </dsp:sp>
    <dsp:sp modelId="{E3511BE6-534D-4691-ABAB-7AF7CCAF6D94}">
      <dsp:nvSpPr>
        <dsp:cNvPr id="0" name=""/>
        <dsp:cNvSpPr/>
      </dsp:nvSpPr>
      <dsp:spPr>
        <a:xfrm>
          <a:off x="3222221" y="53216"/>
          <a:ext cx="1402556" cy="1402556"/>
        </a:xfrm>
        <a:prstGeom prst="ellipse">
          <a:avLst/>
        </a:prstGeom>
        <a:solidFill>
          <a:schemeClr val="accent3">
            <a:alpha val="50000"/>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b="1" kern="1200" dirty="0"/>
            <a:t>Testing</a:t>
          </a:r>
        </a:p>
      </dsp:txBody>
      <dsp:txXfrm>
        <a:off x="3427621" y="258616"/>
        <a:ext cx="991756" cy="991756"/>
      </dsp:txXfrm>
    </dsp:sp>
    <dsp:sp modelId="{44B9ADF4-35D6-4703-9680-DDB76426D43F}">
      <dsp:nvSpPr>
        <dsp:cNvPr id="0" name=""/>
        <dsp:cNvSpPr/>
      </dsp:nvSpPr>
      <dsp:spPr>
        <a:xfrm>
          <a:off x="4879942" y="1244774"/>
          <a:ext cx="1558155" cy="1541297"/>
        </a:xfrm>
        <a:prstGeom prst="ellipse">
          <a:avLst/>
        </a:prstGeom>
        <a:solidFill>
          <a:schemeClr val="accent4">
            <a:alpha val="50000"/>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b="1" kern="1200" dirty="0"/>
            <a:t>Inspection</a:t>
          </a:r>
        </a:p>
      </dsp:txBody>
      <dsp:txXfrm>
        <a:off x="5108129" y="1470492"/>
        <a:ext cx="1101781" cy="1089861"/>
      </dsp:txXfrm>
    </dsp:sp>
    <dsp:sp modelId="{6B191A90-1F16-4DF4-AA9C-5E591DA2FD63}">
      <dsp:nvSpPr>
        <dsp:cNvPr id="0" name=""/>
        <dsp:cNvSpPr/>
      </dsp:nvSpPr>
      <dsp:spPr>
        <a:xfrm>
          <a:off x="4124821" y="3287714"/>
          <a:ext cx="1742577" cy="1535869"/>
        </a:xfrm>
        <a:prstGeom prst="ellipse">
          <a:avLst/>
        </a:prstGeom>
        <a:solidFill>
          <a:schemeClr val="accent5">
            <a:alpha val="50000"/>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b="1" kern="1200" dirty="0"/>
            <a:t>Certification</a:t>
          </a:r>
        </a:p>
      </dsp:txBody>
      <dsp:txXfrm>
        <a:off x="4380015" y="3512637"/>
        <a:ext cx="1232189" cy="1086023"/>
      </dsp:txXfrm>
    </dsp:sp>
    <dsp:sp modelId="{C7146B4B-9B8D-4C79-9934-90B95F08C9ED}">
      <dsp:nvSpPr>
        <dsp:cNvPr id="0" name=""/>
        <dsp:cNvSpPr/>
      </dsp:nvSpPr>
      <dsp:spPr>
        <a:xfrm>
          <a:off x="2149611" y="3354371"/>
          <a:ext cx="1402556" cy="1402556"/>
        </a:xfrm>
        <a:prstGeom prst="ellipse">
          <a:avLst/>
        </a:prstGeom>
        <a:solidFill>
          <a:schemeClr val="accent6">
            <a:alpha val="50000"/>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US" sz="1400" b="1" kern="1200" dirty="0"/>
            <a:t>Auditing</a:t>
          </a:r>
        </a:p>
      </dsp:txBody>
      <dsp:txXfrm>
        <a:off x="2355011" y="3559771"/>
        <a:ext cx="991756" cy="991756"/>
      </dsp:txXfrm>
    </dsp:sp>
    <dsp:sp modelId="{E0BDE1A1-B899-4300-9179-6D9E97FFDB89}">
      <dsp:nvSpPr>
        <dsp:cNvPr id="0" name=""/>
        <dsp:cNvSpPr/>
      </dsp:nvSpPr>
      <dsp:spPr>
        <a:xfrm>
          <a:off x="1486702" y="1314145"/>
          <a:ext cx="1402556" cy="1402556"/>
        </a:xfrm>
        <a:prstGeom prst="ellipse">
          <a:avLst/>
        </a:prstGeom>
        <a:solidFill>
          <a:schemeClr val="accent2">
            <a:alpha val="50000"/>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b="1" kern="1200" dirty="0"/>
            <a:t>Advisory / Training</a:t>
          </a:r>
        </a:p>
      </dsp:txBody>
      <dsp:txXfrm>
        <a:off x="1692102" y="1519545"/>
        <a:ext cx="991756" cy="99175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0373221-333D-4E5B-89FF-EA8B4C31DF62}">
      <dsp:nvSpPr>
        <dsp:cNvPr id="0" name=""/>
        <dsp:cNvSpPr/>
      </dsp:nvSpPr>
      <dsp:spPr>
        <a:xfrm>
          <a:off x="3191" y="643879"/>
          <a:ext cx="1332495" cy="532998"/>
        </a:xfrm>
        <a:prstGeom prst="chevron">
          <a:avLst/>
        </a:prstGeom>
        <a:solidFill>
          <a:schemeClr val="dk2">
            <a:hueOff val="0"/>
            <a:satOff val="0"/>
            <a:lumOff val="0"/>
            <a:alphaOff val="0"/>
          </a:schemeClr>
        </a:solidFill>
        <a:ln w="25400" cap="rnd" cmpd="sng" algn="ctr">
          <a:solidFill>
            <a:schemeClr val="lt2">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48006" tIns="16002" rIns="16002" bIns="16002" numCol="1" spcCol="1270" anchor="ctr" anchorCtr="0">
          <a:noAutofit/>
        </a:bodyPr>
        <a:lstStyle/>
        <a:p>
          <a:pPr marL="0" lvl="0" indent="0" algn="ctr" defTabSz="533400">
            <a:lnSpc>
              <a:spcPct val="90000"/>
            </a:lnSpc>
            <a:spcBef>
              <a:spcPct val="0"/>
            </a:spcBef>
            <a:spcAft>
              <a:spcPct val="35000"/>
            </a:spcAft>
            <a:buNone/>
          </a:pPr>
          <a:r>
            <a:rPr lang="en-US" sz="1200" b="1" kern="1200" dirty="0">
              <a:latin typeface="Arial" panose="020B0604020202020204" pitchFamily="34" charset="0"/>
              <a:cs typeface="Arial" panose="020B0604020202020204" pitchFamily="34" charset="0"/>
            </a:rPr>
            <a:t>Design</a:t>
          </a:r>
        </a:p>
      </dsp:txBody>
      <dsp:txXfrm>
        <a:off x="269690" y="643879"/>
        <a:ext cx="799497" cy="532998"/>
      </dsp:txXfrm>
    </dsp:sp>
    <dsp:sp modelId="{FC5E4027-D7CE-494F-89A7-855EF4EED087}">
      <dsp:nvSpPr>
        <dsp:cNvPr id="0" name=""/>
        <dsp:cNvSpPr/>
      </dsp:nvSpPr>
      <dsp:spPr>
        <a:xfrm>
          <a:off x="1202437" y="643879"/>
          <a:ext cx="1332495" cy="532998"/>
        </a:xfrm>
        <a:prstGeom prst="chevron">
          <a:avLst/>
        </a:prstGeom>
        <a:solidFill>
          <a:schemeClr val="dk2">
            <a:hueOff val="0"/>
            <a:satOff val="0"/>
            <a:lumOff val="0"/>
            <a:alphaOff val="0"/>
          </a:schemeClr>
        </a:solidFill>
        <a:ln w="25400" cap="rnd" cmpd="sng" algn="ctr">
          <a:solidFill>
            <a:schemeClr val="lt2">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48006" tIns="16002" rIns="16002" bIns="16002" numCol="1" spcCol="1270" anchor="ctr" anchorCtr="0">
          <a:noAutofit/>
        </a:bodyPr>
        <a:lstStyle/>
        <a:p>
          <a:pPr marL="0" lvl="0" indent="0" algn="ctr" defTabSz="533400">
            <a:lnSpc>
              <a:spcPct val="90000"/>
            </a:lnSpc>
            <a:spcBef>
              <a:spcPct val="0"/>
            </a:spcBef>
            <a:spcAft>
              <a:spcPct val="35000"/>
            </a:spcAft>
            <a:buNone/>
          </a:pPr>
          <a:r>
            <a:rPr lang="en-US" sz="1200" b="1" kern="1200" dirty="0">
              <a:latin typeface="Arial" panose="020B0604020202020204" pitchFamily="34" charset="0"/>
              <a:cs typeface="Arial" panose="020B0604020202020204" pitchFamily="34" charset="0"/>
            </a:rPr>
            <a:t>Sourcing</a:t>
          </a:r>
        </a:p>
      </dsp:txBody>
      <dsp:txXfrm>
        <a:off x="1468936" y="643879"/>
        <a:ext cx="799497" cy="532998"/>
      </dsp:txXfrm>
    </dsp:sp>
    <dsp:sp modelId="{557A817B-6E07-4BFE-A978-BCAA9ED5A359}">
      <dsp:nvSpPr>
        <dsp:cNvPr id="0" name=""/>
        <dsp:cNvSpPr/>
      </dsp:nvSpPr>
      <dsp:spPr>
        <a:xfrm>
          <a:off x="2401683" y="617170"/>
          <a:ext cx="1508518" cy="586415"/>
        </a:xfrm>
        <a:prstGeom prst="chevron">
          <a:avLst/>
        </a:prstGeom>
        <a:solidFill>
          <a:schemeClr val="dk2">
            <a:hueOff val="0"/>
            <a:satOff val="0"/>
            <a:lumOff val="0"/>
            <a:alphaOff val="0"/>
          </a:schemeClr>
        </a:solidFill>
        <a:ln w="25400" cap="rnd" cmpd="sng" algn="ctr">
          <a:solidFill>
            <a:schemeClr val="lt2">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48006" tIns="16002" rIns="16002" bIns="16002" numCol="1" spcCol="1270" anchor="ctr" anchorCtr="0">
          <a:noAutofit/>
        </a:bodyPr>
        <a:lstStyle/>
        <a:p>
          <a:pPr marL="0" lvl="0" indent="0" algn="ctr" defTabSz="533400">
            <a:lnSpc>
              <a:spcPct val="90000"/>
            </a:lnSpc>
            <a:spcBef>
              <a:spcPct val="0"/>
            </a:spcBef>
            <a:spcAft>
              <a:spcPct val="35000"/>
            </a:spcAft>
            <a:buNone/>
          </a:pPr>
          <a:r>
            <a:rPr lang="en-US" sz="1200" b="1" kern="1200" dirty="0">
              <a:latin typeface="Arial" panose="020B0604020202020204" pitchFamily="34" charset="0"/>
              <a:cs typeface="Arial" panose="020B0604020202020204" pitchFamily="34" charset="0"/>
            </a:rPr>
            <a:t>Production</a:t>
          </a:r>
        </a:p>
      </dsp:txBody>
      <dsp:txXfrm>
        <a:off x="2694891" y="617170"/>
        <a:ext cx="922103" cy="586415"/>
      </dsp:txXfrm>
    </dsp:sp>
    <dsp:sp modelId="{14F03009-4827-415C-9B8E-4CA24C20AF3B}">
      <dsp:nvSpPr>
        <dsp:cNvPr id="0" name=""/>
        <dsp:cNvSpPr/>
      </dsp:nvSpPr>
      <dsp:spPr>
        <a:xfrm>
          <a:off x="3776952" y="621293"/>
          <a:ext cx="1451847" cy="578169"/>
        </a:xfrm>
        <a:prstGeom prst="chevron">
          <a:avLst/>
        </a:prstGeom>
        <a:solidFill>
          <a:schemeClr val="dk2">
            <a:hueOff val="0"/>
            <a:satOff val="0"/>
            <a:lumOff val="0"/>
            <a:alphaOff val="0"/>
          </a:schemeClr>
        </a:solidFill>
        <a:ln w="25400" cap="rnd" cmpd="sng" algn="ctr">
          <a:solidFill>
            <a:schemeClr val="lt2">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48006" tIns="16002" rIns="16002" bIns="16002" numCol="1" spcCol="1270" anchor="ctr" anchorCtr="0">
          <a:noAutofit/>
        </a:bodyPr>
        <a:lstStyle/>
        <a:p>
          <a:pPr marL="0" lvl="0" indent="0" algn="ctr" defTabSz="533400">
            <a:lnSpc>
              <a:spcPct val="90000"/>
            </a:lnSpc>
            <a:spcBef>
              <a:spcPct val="0"/>
            </a:spcBef>
            <a:spcAft>
              <a:spcPct val="35000"/>
            </a:spcAft>
            <a:buNone/>
          </a:pPr>
          <a:r>
            <a:rPr lang="en-US" sz="1200" b="1" kern="1200" dirty="0">
              <a:latin typeface="Arial" panose="020B0604020202020204" pitchFamily="34" charset="0"/>
              <a:cs typeface="Arial" panose="020B0604020202020204" pitchFamily="34" charset="0"/>
            </a:rPr>
            <a:t>Logistics</a:t>
          </a:r>
        </a:p>
      </dsp:txBody>
      <dsp:txXfrm>
        <a:off x="4066037" y="621293"/>
        <a:ext cx="873678" cy="578169"/>
      </dsp:txXfrm>
    </dsp:sp>
    <dsp:sp modelId="{5CDB7C10-16F6-43B0-A2C2-2CBC7FAE633D}">
      <dsp:nvSpPr>
        <dsp:cNvPr id="0" name=""/>
        <dsp:cNvSpPr/>
      </dsp:nvSpPr>
      <dsp:spPr>
        <a:xfrm>
          <a:off x="5095549" y="607051"/>
          <a:ext cx="1494366" cy="606653"/>
        </a:xfrm>
        <a:prstGeom prst="chevron">
          <a:avLst/>
        </a:prstGeom>
        <a:solidFill>
          <a:schemeClr val="dk2">
            <a:hueOff val="0"/>
            <a:satOff val="0"/>
            <a:lumOff val="0"/>
            <a:alphaOff val="0"/>
          </a:schemeClr>
        </a:solidFill>
        <a:ln w="25400" cap="rnd" cmpd="sng" algn="ctr">
          <a:solidFill>
            <a:schemeClr val="lt2">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48006" tIns="16002" rIns="16002" bIns="16002" numCol="1" spcCol="1270" anchor="ctr" anchorCtr="0">
          <a:noAutofit/>
        </a:bodyPr>
        <a:lstStyle/>
        <a:p>
          <a:pPr marL="0" lvl="0" indent="0" algn="ctr" defTabSz="533400">
            <a:lnSpc>
              <a:spcPct val="90000"/>
            </a:lnSpc>
            <a:spcBef>
              <a:spcPct val="0"/>
            </a:spcBef>
            <a:spcAft>
              <a:spcPct val="35000"/>
            </a:spcAft>
            <a:buNone/>
          </a:pPr>
          <a:r>
            <a:rPr lang="en-US" sz="1200" b="1" kern="1200" dirty="0">
              <a:latin typeface="Arial" panose="020B0604020202020204" pitchFamily="34" charset="0"/>
              <a:cs typeface="Arial" panose="020B0604020202020204" pitchFamily="34" charset="0"/>
            </a:rPr>
            <a:t>Warehouse</a:t>
          </a:r>
        </a:p>
      </dsp:txBody>
      <dsp:txXfrm>
        <a:off x="5398876" y="607051"/>
        <a:ext cx="887713" cy="606653"/>
      </dsp:txXfrm>
    </dsp:sp>
    <dsp:sp modelId="{A07E38ED-2DEA-406F-AAED-F76ED5BE3B8B}">
      <dsp:nvSpPr>
        <dsp:cNvPr id="0" name=""/>
        <dsp:cNvSpPr/>
      </dsp:nvSpPr>
      <dsp:spPr>
        <a:xfrm>
          <a:off x="6456666" y="643879"/>
          <a:ext cx="1332495" cy="532998"/>
        </a:xfrm>
        <a:prstGeom prst="chevron">
          <a:avLst/>
        </a:prstGeom>
        <a:solidFill>
          <a:schemeClr val="dk2">
            <a:hueOff val="0"/>
            <a:satOff val="0"/>
            <a:lumOff val="0"/>
            <a:alphaOff val="0"/>
          </a:schemeClr>
        </a:solidFill>
        <a:ln w="25400" cap="rnd" cmpd="sng" algn="ctr">
          <a:solidFill>
            <a:schemeClr val="lt2">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48006" tIns="16002" rIns="16002" bIns="16002" numCol="1" spcCol="1270" anchor="ctr" anchorCtr="0">
          <a:noAutofit/>
        </a:bodyPr>
        <a:lstStyle/>
        <a:p>
          <a:pPr marL="0" lvl="0" indent="0" algn="ctr" defTabSz="533400">
            <a:lnSpc>
              <a:spcPct val="90000"/>
            </a:lnSpc>
            <a:spcBef>
              <a:spcPct val="0"/>
            </a:spcBef>
            <a:spcAft>
              <a:spcPct val="35000"/>
            </a:spcAft>
            <a:buNone/>
          </a:pPr>
          <a:r>
            <a:rPr lang="en-US" sz="1200" b="1" kern="1200" dirty="0">
              <a:latin typeface="Arial" panose="020B0604020202020204" pitchFamily="34" charset="0"/>
              <a:cs typeface="Arial" panose="020B0604020202020204" pitchFamily="34" charset="0"/>
            </a:rPr>
            <a:t>Retail</a:t>
          </a:r>
        </a:p>
      </dsp:txBody>
      <dsp:txXfrm>
        <a:off x="6723165" y="643879"/>
        <a:ext cx="799497" cy="532998"/>
      </dsp:txXfrm>
    </dsp:sp>
    <dsp:sp modelId="{C6E97DF5-EBED-4360-B24C-E4CA8F91F4EB}">
      <dsp:nvSpPr>
        <dsp:cNvPr id="0" name=""/>
        <dsp:cNvSpPr/>
      </dsp:nvSpPr>
      <dsp:spPr>
        <a:xfrm>
          <a:off x="7655912" y="643879"/>
          <a:ext cx="1332495" cy="532998"/>
        </a:xfrm>
        <a:prstGeom prst="chevron">
          <a:avLst/>
        </a:prstGeom>
        <a:solidFill>
          <a:schemeClr val="dk2">
            <a:hueOff val="0"/>
            <a:satOff val="0"/>
            <a:lumOff val="0"/>
            <a:alphaOff val="0"/>
          </a:schemeClr>
        </a:solidFill>
        <a:ln w="25400" cap="rnd" cmpd="sng" algn="ctr">
          <a:solidFill>
            <a:schemeClr val="lt2">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48006" tIns="16002" rIns="16002" bIns="16002" numCol="1" spcCol="1270" anchor="ctr" anchorCtr="0">
          <a:noAutofit/>
        </a:bodyPr>
        <a:lstStyle/>
        <a:p>
          <a:pPr marL="0" lvl="0" indent="0" algn="ctr" defTabSz="533400">
            <a:lnSpc>
              <a:spcPct val="90000"/>
            </a:lnSpc>
            <a:spcBef>
              <a:spcPct val="0"/>
            </a:spcBef>
            <a:spcAft>
              <a:spcPct val="35000"/>
            </a:spcAft>
            <a:buNone/>
          </a:pPr>
          <a:r>
            <a:rPr lang="en-US" sz="1200" b="1" kern="1200" dirty="0">
              <a:latin typeface="Arial" panose="020B0604020202020204" pitchFamily="34" charset="0"/>
              <a:cs typeface="Arial" panose="020B0604020202020204" pitchFamily="34" charset="0"/>
            </a:rPr>
            <a:t>Post retail</a:t>
          </a:r>
        </a:p>
      </dsp:txBody>
      <dsp:txXfrm>
        <a:off x="7922411" y="643879"/>
        <a:ext cx="799497" cy="53299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0373221-333D-4E5B-89FF-EA8B4C31DF62}">
      <dsp:nvSpPr>
        <dsp:cNvPr id="0" name=""/>
        <dsp:cNvSpPr/>
      </dsp:nvSpPr>
      <dsp:spPr>
        <a:xfrm>
          <a:off x="3191" y="643879"/>
          <a:ext cx="1332495" cy="532998"/>
        </a:xfrm>
        <a:prstGeom prst="chevron">
          <a:avLst/>
        </a:prstGeom>
        <a:solidFill>
          <a:schemeClr val="dk2">
            <a:hueOff val="0"/>
            <a:satOff val="0"/>
            <a:lumOff val="0"/>
            <a:alphaOff val="0"/>
          </a:schemeClr>
        </a:solidFill>
        <a:ln w="25400" cap="rnd" cmpd="sng" algn="ctr">
          <a:solidFill>
            <a:schemeClr val="lt2">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48006" tIns="16002" rIns="16002" bIns="16002" numCol="1" spcCol="1270" anchor="ctr" anchorCtr="0">
          <a:noAutofit/>
        </a:bodyPr>
        <a:lstStyle/>
        <a:p>
          <a:pPr marL="0" lvl="0" indent="0" algn="ctr" defTabSz="533400">
            <a:lnSpc>
              <a:spcPct val="90000"/>
            </a:lnSpc>
            <a:spcBef>
              <a:spcPct val="0"/>
            </a:spcBef>
            <a:spcAft>
              <a:spcPct val="35000"/>
            </a:spcAft>
            <a:buNone/>
          </a:pPr>
          <a:r>
            <a:rPr lang="en-US" sz="1200" b="1" kern="1200" dirty="0">
              <a:latin typeface="Arial" panose="020B0604020202020204" pitchFamily="34" charset="0"/>
              <a:cs typeface="Arial" panose="020B0604020202020204" pitchFamily="34" charset="0"/>
            </a:rPr>
            <a:t>Design</a:t>
          </a:r>
        </a:p>
      </dsp:txBody>
      <dsp:txXfrm>
        <a:off x="269690" y="643879"/>
        <a:ext cx="799497" cy="532998"/>
      </dsp:txXfrm>
    </dsp:sp>
    <dsp:sp modelId="{FC5E4027-D7CE-494F-89A7-855EF4EED087}">
      <dsp:nvSpPr>
        <dsp:cNvPr id="0" name=""/>
        <dsp:cNvSpPr/>
      </dsp:nvSpPr>
      <dsp:spPr>
        <a:xfrm>
          <a:off x="1202437" y="643879"/>
          <a:ext cx="1332495" cy="532998"/>
        </a:xfrm>
        <a:prstGeom prst="chevron">
          <a:avLst/>
        </a:prstGeom>
        <a:solidFill>
          <a:schemeClr val="dk2">
            <a:hueOff val="0"/>
            <a:satOff val="0"/>
            <a:lumOff val="0"/>
            <a:alphaOff val="0"/>
          </a:schemeClr>
        </a:solidFill>
        <a:ln w="25400" cap="rnd" cmpd="sng" algn="ctr">
          <a:solidFill>
            <a:schemeClr val="lt2">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48006" tIns="16002" rIns="16002" bIns="16002" numCol="1" spcCol="1270" anchor="ctr" anchorCtr="0">
          <a:noAutofit/>
        </a:bodyPr>
        <a:lstStyle/>
        <a:p>
          <a:pPr marL="0" lvl="0" indent="0" algn="ctr" defTabSz="533400">
            <a:lnSpc>
              <a:spcPct val="90000"/>
            </a:lnSpc>
            <a:spcBef>
              <a:spcPct val="0"/>
            </a:spcBef>
            <a:spcAft>
              <a:spcPct val="35000"/>
            </a:spcAft>
            <a:buNone/>
          </a:pPr>
          <a:r>
            <a:rPr lang="en-US" sz="1200" b="1" kern="1200" dirty="0">
              <a:latin typeface="Arial" panose="020B0604020202020204" pitchFamily="34" charset="0"/>
              <a:cs typeface="Arial" panose="020B0604020202020204" pitchFamily="34" charset="0"/>
            </a:rPr>
            <a:t>Sourcing</a:t>
          </a:r>
        </a:p>
      </dsp:txBody>
      <dsp:txXfrm>
        <a:off x="1468936" y="643879"/>
        <a:ext cx="799497" cy="532998"/>
      </dsp:txXfrm>
    </dsp:sp>
    <dsp:sp modelId="{557A817B-6E07-4BFE-A978-BCAA9ED5A359}">
      <dsp:nvSpPr>
        <dsp:cNvPr id="0" name=""/>
        <dsp:cNvSpPr/>
      </dsp:nvSpPr>
      <dsp:spPr>
        <a:xfrm>
          <a:off x="2401683" y="617170"/>
          <a:ext cx="1508518" cy="586415"/>
        </a:xfrm>
        <a:prstGeom prst="chevron">
          <a:avLst/>
        </a:prstGeom>
        <a:solidFill>
          <a:schemeClr val="dk2">
            <a:hueOff val="0"/>
            <a:satOff val="0"/>
            <a:lumOff val="0"/>
            <a:alphaOff val="0"/>
          </a:schemeClr>
        </a:solidFill>
        <a:ln w="25400" cap="rnd" cmpd="sng" algn="ctr">
          <a:solidFill>
            <a:schemeClr val="lt2">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48006" tIns="16002" rIns="16002" bIns="16002" numCol="1" spcCol="1270" anchor="ctr" anchorCtr="0">
          <a:noAutofit/>
        </a:bodyPr>
        <a:lstStyle/>
        <a:p>
          <a:pPr marL="0" lvl="0" indent="0" algn="ctr" defTabSz="533400">
            <a:lnSpc>
              <a:spcPct val="90000"/>
            </a:lnSpc>
            <a:spcBef>
              <a:spcPct val="0"/>
            </a:spcBef>
            <a:spcAft>
              <a:spcPct val="35000"/>
            </a:spcAft>
            <a:buNone/>
          </a:pPr>
          <a:r>
            <a:rPr lang="en-US" sz="1200" b="1" kern="1200" dirty="0">
              <a:latin typeface="Arial" panose="020B0604020202020204" pitchFamily="34" charset="0"/>
              <a:cs typeface="Arial" panose="020B0604020202020204" pitchFamily="34" charset="0"/>
            </a:rPr>
            <a:t>Production</a:t>
          </a:r>
        </a:p>
      </dsp:txBody>
      <dsp:txXfrm>
        <a:off x="2694891" y="617170"/>
        <a:ext cx="922103" cy="586415"/>
      </dsp:txXfrm>
    </dsp:sp>
    <dsp:sp modelId="{14F03009-4827-415C-9B8E-4CA24C20AF3B}">
      <dsp:nvSpPr>
        <dsp:cNvPr id="0" name=""/>
        <dsp:cNvSpPr/>
      </dsp:nvSpPr>
      <dsp:spPr>
        <a:xfrm>
          <a:off x="3776952" y="621293"/>
          <a:ext cx="1451847" cy="578169"/>
        </a:xfrm>
        <a:prstGeom prst="chevron">
          <a:avLst/>
        </a:prstGeom>
        <a:solidFill>
          <a:schemeClr val="dk2">
            <a:hueOff val="0"/>
            <a:satOff val="0"/>
            <a:lumOff val="0"/>
            <a:alphaOff val="0"/>
          </a:schemeClr>
        </a:solidFill>
        <a:ln w="25400" cap="rnd" cmpd="sng" algn="ctr">
          <a:solidFill>
            <a:schemeClr val="lt2">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48006" tIns="16002" rIns="16002" bIns="16002" numCol="1" spcCol="1270" anchor="ctr" anchorCtr="0">
          <a:noAutofit/>
        </a:bodyPr>
        <a:lstStyle/>
        <a:p>
          <a:pPr marL="0" lvl="0" indent="0" algn="ctr" defTabSz="533400">
            <a:lnSpc>
              <a:spcPct val="90000"/>
            </a:lnSpc>
            <a:spcBef>
              <a:spcPct val="0"/>
            </a:spcBef>
            <a:spcAft>
              <a:spcPct val="35000"/>
            </a:spcAft>
            <a:buNone/>
          </a:pPr>
          <a:r>
            <a:rPr lang="en-US" sz="1200" b="1" kern="1200" dirty="0">
              <a:latin typeface="Arial" panose="020B0604020202020204" pitchFamily="34" charset="0"/>
              <a:cs typeface="Arial" panose="020B0604020202020204" pitchFamily="34" charset="0"/>
            </a:rPr>
            <a:t>Logistics</a:t>
          </a:r>
        </a:p>
      </dsp:txBody>
      <dsp:txXfrm>
        <a:off x="4066037" y="621293"/>
        <a:ext cx="873678" cy="578169"/>
      </dsp:txXfrm>
    </dsp:sp>
    <dsp:sp modelId="{5CDB7C10-16F6-43B0-A2C2-2CBC7FAE633D}">
      <dsp:nvSpPr>
        <dsp:cNvPr id="0" name=""/>
        <dsp:cNvSpPr/>
      </dsp:nvSpPr>
      <dsp:spPr>
        <a:xfrm>
          <a:off x="5095549" y="607051"/>
          <a:ext cx="1494366" cy="606653"/>
        </a:xfrm>
        <a:prstGeom prst="chevron">
          <a:avLst/>
        </a:prstGeom>
        <a:solidFill>
          <a:schemeClr val="dk2">
            <a:hueOff val="0"/>
            <a:satOff val="0"/>
            <a:lumOff val="0"/>
            <a:alphaOff val="0"/>
          </a:schemeClr>
        </a:solidFill>
        <a:ln w="25400" cap="rnd" cmpd="sng" algn="ctr">
          <a:solidFill>
            <a:schemeClr val="lt2">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48006" tIns="16002" rIns="16002" bIns="16002" numCol="1" spcCol="1270" anchor="ctr" anchorCtr="0">
          <a:noAutofit/>
        </a:bodyPr>
        <a:lstStyle/>
        <a:p>
          <a:pPr marL="0" lvl="0" indent="0" algn="ctr" defTabSz="533400">
            <a:lnSpc>
              <a:spcPct val="90000"/>
            </a:lnSpc>
            <a:spcBef>
              <a:spcPct val="0"/>
            </a:spcBef>
            <a:spcAft>
              <a:spcPct val="35000"/>
            </a:spcAft>
            <a:buNone/>
          </a:pPr>
          <a:r>
            <a:rPr lang="en-US" sz="1200" b="1" kern="1200" dirty="0">
              <a:latin typeface="Arial" panose="020B0604020202020204" pitchFamily="34" charset="0"/>
              <a:cs typeface="Arial" panose="020B0604020202020204" pitchFamily="34" charset="0"/>
            </a:rPr>
            <a:t>Warehouse</a:t>
          </a:r>
        </a:p>
      </dsp:txBody>
      <dsp:txXfrm>
        <a:off x="5398876" y="607051"/>
        <a:ext cx="887713" cy="606653"/>
      </dsp:txXfrm>
    </dsp:sp>
    <dsp:sp modelId="{A07E38ED-2DEA-406F-AAED-F76ED5BE3B8B}">
      <dsp:nvSpPr>
        <dsp:cNvPr id="0" name=""/>
        <dsp:cNvSpPr/>
      </dsp:nvSpPr>
      <dsp:spPr>
        <a:xfrm>
          <a:off x="6456666" y="643879"/>
          <a:ext cx="1332495" cy="532998"/>
        </a:xfrm>
        <a:prstGeom prst="chevron">
          <a:avLst/>
        </a:prstGeom>
        <a:solidFill>
          <a:schemeClr val="dk2">
            <a:hueOff val="0"/>
            <a:satOff val="0"/>
            <a:lumOff val="0"/>
            <a:alphaOff val="0"/>
          </a:schemeClr>
        </a:solidFill>
        <a:ln w="25400" cap="rnd" cmpd="sng" algn="ctr">
          <a:solidFill>
            <a:schemeClr val="lt2">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48006" tIns="16002" rIns="16002" bIns="16002" numCol="1" spcCol="1270" anchor="ctr" anchorCtr="0">
          <a:noAutofit/>
        </a:bodyPr>
        <a:lstStyle/>
        <a:p>
          <a:pPr marL="0" lvl="0" indent="0" algn="ctr" defTabSz="533400">
            <a:lnSpc>
              <a:spcPct val="90000"/>
            </a:lnSpc>
            <a:spcBef>
              <a:spcPct val="0"/>
            </a:spcBef>
            <a:spcAft>
              <a:spcPct val="35000"/>
            </a:spcAft>
            <a:buNone/>
          </a:pPr>
          <a:r>
            <a:rPr lang="en-US" sz="1200" b="1" kern="1200" dirty="0">
              <a:latin typeface="Arial" panose="020B0604020202020204" pitchFamily="34" charset="0"/>
              <a:cs typeface="Arial" panose="020B0604020202020204" pitchFamily="34" charset="0"/>
            </a:rPr>
            <a:t>Retail</a:t>
          </a:r>
        </a:p>
      </dsp:txBody>
      <dsp:txXfrm>
        <a:off x="6723165" y="643879"/>
        <a:ext cx="799497" cy="532998"/>
      </dsp:txXfrm>
    </dsp:sp>
    <dsp:sp modelId="{C6E97DF5-EBED-4360-B24C-E4CA8F91F4EB}">
      <dsp:nvSpPr>
        <dsp:cNvPr id="0" name=""/>
        <dsp:cNvSpPr/>
      </dsp:nvSpPr>
      <dsp:spPr>
        <a:xfrm>
          <a:off x="7655912" y="643879"/>
          <a:ext cx="1332495" cy="532998"/>
        </a:xfrm>
        <a:prstGeom prst="chevron">
          <a:avLst/>
        </a:prstGeom>
        <a:solidFill>
          <a:schemeClr val="dk2">
            <a:hueOff val="0"/>
            <a:satOff val="0"/>
            <a:lumOff val="0"/>
            <a:alphaOff val="0"/>
          </a:schemeClr>
        </a:solidFill>
        <a:ln w="25400" cap="rnd" cmpd="sng" algn="ctr">
          <a:solidFill>
            <a:schemeClr val="lt2">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48006" tIns="16002" rIns="16002" bIns="16002" numCol="1" spcCol="1270" anchor="ctr" anchorCtr="0">
          <a:noAutofit/>
        </a:bodyPr>
        <a:lstStyle/>
        <a:p>
          <a:pPr marL="0" lvl="0" indent="0" algn="ctr" defTabSz="533400">
            <a:lnSpc>
              <a:spcPct val="90000"/>
            </a:lnSpc>
            <a:spcBef>
              <a:spcPct val="0"/>
            </a:spcBef>
            <a:spcAft>
              <a:spcPct val="35000"/>
            </a:spcAft>
            <a:buNone/>
          </a:pPr>
          <a:r>
            <a:rPr lang="en-US" sz="1200" b="1" kern="1200" dirty="0">
              <a:latin typeface="Arial" panose="020B0604020202020204" pitchFamily="34" charset="0"/>
              <a:cs typeface="Arial" panose="020B0604020202020204" pitchFamily="34" charset="0"/>
            </a:rPr>
            <a:t>Post retail</a:t>
          </a:r>
        </a:p>
      </dsp:txBody>
      <dsp:txXfrm>
        <a:off x="7922411" y="643879"/>
        <a:ext cx="799497" cy="53299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0373221-333D-4E5B-89FF-EA8B4C31DF62}">
      <dsp:nvSpPr>
        <dsp:cNvPr id="0" name=""/>
        <dsp:cNvSpPr/>
      </dsp:nvSpPr>
      <dsp:spPr>
        <a:xfrm>
          <a:off x="3191" y="643879"/>
          <a:ext cx="1332495" cy="532998"/>
        </a:xfrm>
        <a:prstGeom prst="chevron">
          <a:avLst/>
        </a:prstGeom>
        <a:solidFill>
          <a:schemeClr val="dk2">
            <a:hueOff val="0"/>
            <a:satOff val="0"/>
            <a:lumOff val="0"/>
            <a:alphaOff val="0"/>
          </a:schemeClr>
        </a:solidFill>
        <a:ln w="25400" cap="rnd" cmpd="sng" algn="ctr">
          <a:solidFill>
            <a:schemeClr val="lt2">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48006" tIns="16002" rIns="16002" bIns="16002" numCol="1" spcCol="1270" anchor="ctr" anchorCtr="0">
          <a:noAutofit/>
        </a:bodyPr>
        <a:lstStyle/>
        <a:p>
          <a:pPr marL="0" lvl="0" indent="0" algn="ctr" defTabSz="533400">
            <a:lnSpc>
              <a:spcPct val="90000"/>
            </a:lnSpc>
            <a:spcBef>
              <a:spcPct val="0"/>
            </a:spcBef>
            <a:spcAft>
              <a:spcPct val="35000"/>
            </a:spcAft>
            <a:buNone/>
          </a:pPr>
          <a:r>
            <a:rPr lang="en-US" sz="1200" b="1" kern="1200" dirty="0">
              <a:latin typeface="Arial" panose="020B0604020202020204" pitchFamily="34" charset="0"/>
              <a:cs typeface="Arial" panose="020B0604020202020204" pitchFamily="34" charset="0"/>
            </a:rPr>
            <a:t>Design</a:t>
          </a:r>
        </a:p>
      </dsp:txBody>
      <dsp:txXfrm>
        <a:off x="269690" y="643879"/>
        <a:ext cx="799497" cy="532998"/>
      </dsp:txXfrm>
    </dsp:sp>
    <dsp:sp modelId="{FC5E4027-D7CE-494F-89A7-855EF4EED087}">
      <dsp:nvSpPr>
        <dsp:cNvPr id="0" name=""/>
        <dsp:cNvSpPr/>
      </dsp:nvSpPr>
      <dsp:spPr>
        <a:xfrm>
          <a:off x="1202437" y="643879"/>
          <a:ext cx="1332495" cy="532998"/>
        </a:xfrm>
        <a:prstGeom prst="chevron">
          <a:avLst/>
        </a:prstGeom>
        <a:solidFill>
          <a:schemeClr val="dk2">
            <a:hueOff val="0"/>
            <a:satOff val="0"/>
            <a:lumOff val="0"/>
            <a:alphaOff val="0"/>
          </a:schemeClr>
        </a:solidFill>
        <a:ln w="25400" cap="rnd" cmpd="sng" algn="ctr">
          <a:solidFill>
            <a:schemeClr val="lt2">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48006" tIns="16002" rIns="16002" bIns="16002" numCol="1" spcCol="1270" anchor="ctr" anchorCtr="0">
          <a:noAutofit/>
        </a:bodyPr>
        <a:lstStyle/>
        <a:p>
          <a:pPr marL="0" lvl="0" indent="0" algn="ctr" defTabSz="533400">
            <a:lnSpc>
              <a:spcPct val="90000"/>
            </a:lnSpc>
            <a:spcBef>
              <a:spcPct val="0"/>
            </a:spcBef>
            <a:spcAft>
              <a:spcPct val="35000"/>
            </a:spcAft>
            <a:buNone/>
          </a:pPr>
          <a:r>
            <a:rPr lang="en-US" sz="1200" b="1" kern="1200" dirty="0">
              <a:latin typeface="Arial" panose="020B0604020202020204" pitchFamily="34" charset="0"/>
              <a:cs typeface="Arial" panose="020B0604020202020204" pitchFamily="34" charset="0"/>
            </a:rPr>
            <a:t>Sourcing</a:t>
          </a:r>
        </a:p>
      </dsp:txBody>
      <dsp:txXfrm>
        <a:off x="1468936" y="643879"/>
        <a:ext cx="799497" cy="532998"/>
      </dsp:txXfrm>
    </dsp:sp>
    <dsp:sp modelId="{557A817B-6E07-4BFE-A978-BCAA9ED5A359}">
      <dsp:nvSpPr>
        <dsp:cNvPr id="0" name=""/>
        <dsp:cNvSpPr/>
      </dsp:nvSpPr>
      <dsp:spPr>
        <a:xfrm>
          <a:off x="2401683" y="617170"/>
          <a:ext cx="1508518" cy="586415"/>
        </a:xfrm>
        <a:prstGeom prst="chevron">
          <a:avLst/>
        </a:prstGeom>
        <a:solidFill>
          <a:schemeClr val="dk2">
            <a:hueOff val="0"/>
            <a:satOff val="0"/>
            <a:lumOff val="0"/>
            <a:alphaOff val="0"/>
          </a:schemeClr>
        </a:solidFill>
        <a:ln w="25400" cap="rnd" cmpd="sng" algn="ctr">
          <a:solidFill>
            <a:schemeClr val="lt2">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48006" tIns="16002" rIns="16002" bIns="16002" numCol="1" spcCol="1270" anchor="ctr" anchorCtr="0">
          <a:noAutofit/>
        </a:bodyPr>
        <a:lstStyle/>
        <a:p>
          <a:pPr marL="0" lvl="0" indent="0" algn="ctr" defTabSz="533400">
            <a:lnSpc>
              <a:spcPct val="90000"/>
            </a:lnSpc>
            <a:spcBef>
              <a:spcPct val="0"/>
            </a:spcBef>
            <a:spcAft>
              <a:spcPct val="35000"/>
            </a:spcAft>
            <a:buNone/>
          </a:pPr>
          <a:r>
            <a:rPr lang="en-US" sz="1200" b="1" kern="1200" dirty="0">
              <a:latin typeface="Arial" panose="020B0604020202020204" pitchFamily="34" charset="0"/>
              <a:cs typeface="Arial" panose="020B0604020202020204" pitchFamily="34" charset="0"/>
            </a:rPr>
            <a:t>Production</a:t>
          </a:r>
        </a:p>
      </dsp:txBody>
      <dsp:txXfrm>
        <a:off x="2694891" y="617170"/>
        <a:ext cx="922103" cy="586415"/>
      </dsp:txXfrm>
    </dsp:sp>
    <dsp:sp modelId="{14F03009-4827-415C-9B8E-4CA24C20AF3B}">
      <dsp:nvSpPr>
        <dsp:cNvPr id="0" name=""/>
        <dsp:cNvSpPr/>
      </dsp:nvSpPr>
      <dsp:spPr>
        <a:xfrm>
          <a:off x="3776952" y="621293"/>
          <a:ext cx="1451847" cy="578169"/>
        </a:xfrm>
        <a:prstGeom prst="chevron">
          <a:avLst/>
        </a:prstGeom>
        <a:solidFill>
          <a:schemeClr val="dk2">
            <a:hueOff val="0"/>
            <a:satOff val="0"/>
            <a:lumOff val="0"/>
            <a:alphaOff val="0"/>
          </a:schemeClr>
        </a:solidFill>
        <a:ln w="25400" cap="rnd" cmpd="sng" algn="ctr">
          <a:solidFill>
            <a:schemeClr val="lt2">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48006" tIns="16002" rIns="16002" bIns="16002" numCol="1" spcCol="1270" anchor="ctr" anchorCtr="0">
          <a:noAutofit/>
        </a:bodyPr>
        <a:lstStyle/>
        <a:p>
          <a:pPr marL="0" lvl="0" indent="0" algn="ctr" defTabSz="533400">
            <a:lnSpc>
              <a:spcPct val="90000"/>
            </a:lnSpc>
            <a:spcBef>
              <a:spcPct val="0"/>
            </a:spcBef>
            <a:spcAft>
              <a:spcPct val="35000"/>
            </a:spcAft>
            <a:buNone/>
          </a:pPr>
          <a:r>
            <a:rPr lang="en-US" sz="1200" b="1" kern="1200" dirty="0">
              <a:latin typeface="Arial" panose="020B0604020202020204" pitchFamily="34" charset="0"/>
              <a:cs typeface="Arial" panose="020B0604020202020204" pitchFamily="34" charset="0"/>
            </a:rPr>
            <a:t>Logistics</a:t>
          </a:r>
        </a:p>
      </dsp:txBody>
      <dsp:txXfrm>
        <a:off x="4066037" y="621293"/>
        <a:ext cx="873678" cy="578169"/>
      </dsp:txXfrm>
    </dsp:sp>
    <dsp:sp modelId="{5CDB7C10-16F6-43B0-A2C2-2CBC7FAE633D}">
      <dsp:nvSpPr>
        <dsp:cNvPr id="0" name=""/>
        <dsp:cNvSpPr/>
      </dsp:nvSpPr>
      <dsp:spPr>
        <a:xfrm>
          <a:off x="5095549" y="607051"/>
          <a:ext cx="1494366" cy="606653"/>
        </a:xfrm>
        <a:prstGeom prst="chevron">
          <a:avLst/>
        </a:prstGeom>
        <a:solidFill>
          <a:schemeClr val="dk2">
            <a:hueOff val="0"/>
            <a:satOff val="0"/>
            <a:lumOff val="0"/>
            <a:alphaOff val="0"/>
          </a:schemeClr>
        </a:solidFill>
        <a:ln w="25400" cap="rnd" cmpd="sng" algn="ctr">
          <a:solidFill>
            <a:schemeClr val="lt2">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48006" tIns="16002" rIns="16002" bIns="16002" numCol="1" spcCol="1270" anchor="ctr" anchorCtr="0">
          <a:noAutofit/>
        </a:bodyPr>
        <a:lstStyle/>
        <a:p>
          <a:pPr marL="0" lvl="0" indent="0" algn="ctr" defTabSz="533400">
            <a:lnSpc>
              <a:spcPct val="90000"/>
            </a:lnSpc>
            <a:spcBef>
              <a:spcPct val="0"/>
            </a:spcBef>
            <a:spcAft>
              <a:spcPct val="35000"/>
            </a:spcAft>
            <a:buNone/>
          </a:pPr>
          <a:r>
            <a:rPr lang="en-US" sz="1200" b="1" kern="1200" dirty="0">
              <a:latin typeface="Arial" panose="020B0604020202020204" pitchFamily="34" charset="0"/>
              <a:cs typeface="Arial" panose="020B0604020202020204" pitchFamily="34" charset="0"/>
            </a:rPr>
            <a:t>Warehouse</a:t>
          </a:r>
        </a:p>
      </dsp:txBody>
      <dsp:txXfrm>
        <a:off x="5398876" y="607051"/>
        <a:ext cx="887713" cy="606653"/>
      </dsp:txXfrm>
    </dsp:sp>
    <dsp:sp modelId="{A07E38ED-2DEA-406F-AAED-F76ED5BE3B8B}">
      <dsp:nvSpPr>
        <dsp:cNvPr id="0" name=""/>
        <dsp:cNvSpPr/>
      </dsp:nvSpPr>
      <dsp:spPr>
        <a:xfrm>
          <a:off x="6456666" y="643879"/>
          <a:ext cx="1332495" cy="532998"/>
        </a:xfrm>
        <a:prstGeom prst="chevron">
          <a:avLst/>
        </a:prstGeom>
        <a:solidFill>
          <a:schemeClr val="dk2">
            <a:hueOff val="0"/>
            <a:satOff val="0"/>
            <a:lumOff val="0"/>
            <a:alphaOff val="0"/>
          </a:schemeClr>
        </a:solidFill>
        <a:ln w="25400" cap="rnd" cmpd="sng" algn="ctr">
          <a:solidFill>
            <a:schemeClr val="lt2">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48006" tIns="16002" rIns="16002" bIns="16002" numCol="1" spcCol="1270" anchor="ctr" anchorCtr="0">
          <a:noAutofit/>
        </a:bodyPr>
        <a:lstStyle/>
        <a:p>
          <a:pPr marL="0" lvl="0" indent="0" algn="ctr" defTabSz="533400">
            <a:lnSpc>
              <a:spcPct val="90000"/>
            </a:lnSpc>
            <a:spcBef>
              <a:spcPct val="0"/>
            </a:spcBef>
            <a:spcAft>
              <a:spcPct val="35000"/>
            </a:spcAft>
            <a:buNone/>
          </a:pPr>
          <a:r>
            <a:rPr lang="en-US" sz="1200" b="1" kern="1200" dirty="0">
              <a:latin typeface="Arial" panose="020B0604020202020204" pitchFamily="34" charset="0"/>
              <a:cs typeface="Arial" panose="020B0604020202020204" pitchFamily="34" charset="0"/>
            </a:rPr>
            <a:t>Retail</a:t>
          </a:r>
        </a:p>
      </dsp:txBody>
      <dsp:txXfrm>
        <a:off x="6723165" y="643879"/>
        <a:ext cx="799497" cy="532998"/>
      </dsp:txXfrm>
    </dsp:sp>
    <dsp:sp modelId="{C6E97DF5-EBED-4360-B24C-E4CA8F91F4EB}">
      <dsp:nvSpPr>
        <dsp:cNvPr id="0" name=""/>
        <dsp:cNvSpPr/>
      </dsp:nvSpPr>
      <dsp:spPr>
        <a:xfrm>
          <a:off x="7655912" y="643879"/>
          <a:ext cx="1332495" cy="532998"/>
        </a:xfrm>
        <a:prstGeom prst="chevron">
          <a:avLst/>
        </a:prstGeom>
        <a:solidFill>
          <a:schemeClr val="dk2">
            <a:hueOff val="0"/>
            <a:satOff val="0"/>
            <a:lumOff val="0"/>
            <a:alphaOff val="0"/>
          </a:schemeClr>
        </a:solidFill>
        <a:ln w="25400" cap="rnd" cmpd="sng" algn="ctr">
          <a:solidFill>
            <a:schemeClr val="lt2">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48006" tIns="16002" rIns="16002" bIns="16002" numCol="1" spcCol="1270" anchor="ctr" anchorCtr="0">
          <a:noAutofit/>
        </a:bodyPr>
        <a:lstStyle/>
        <a:p>
          <a:pPr marL="0" lvl="0" indent="0" algn="ctr" defTabSz="533400">
            <a:lnSpc>
              <a:spcPct val="90000"/>
            </a:lnSpc>
            <a:spcBef>
              <a:spcPct val="0"/>
            </a:spcBef>
            <a:spcAft>
              <a:spcPct val="35000"/>
            </a:spcAft>
            <a:buNone/>
          </a:pPr>
          <a:r>
            <a:rPr lang="en-US" sz="1200" b="1" kern="1200" dirty="0">
              <a:latin typeface="Arial" panose="020B0604020202020204" pitchFamily="34" charset="0"/>
              <a:cs typeface="Arial" panose="020B0604020202020204" pitchFamily="34" charset="0"/>
            </a:rPr>
            <a:t>Post retail</a:t>
          </a:r>
        </a:p>
      </dsp:txBody>
      <dsp:txXfrm>
        <a:off x="7922411" y="643879"/>
        <a:ext cx="799497" cy="532998"/>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0373221-333D-4E5B-89FF-EA8B4C31DF62}">
      <dsp:nvSpPr>
        <dsp:cNvPr id="0" name=""/>
        <dsp:cNvSpPr/>
      </dsp:nvSpPr>
      <dsp:spPr>
        <a:xfrm>
          <a:off x="3191" y="643879"/>
          <a:ext cx="1332495" cy="532998"/>
        </a:xfrm>
        <a:prstGeom prst="chevron">
          <a:avLst/>
        </a:prstGeom>
        <a:solidFill>
          <a:schemeClr val="dk2">
            <a:hueOff val="0"/>
            <a:satOff val="0"/>
            <a:lumOff val="0"/>
            <a:alphaOff val="0"/>
          </a:schemeClr>
        </a:solidFill>
        <a:ln w="25400" cap="rnd" cmpd="sng" algn="ctr">
          <a:solidFill>
            <a:schemeClr val="lt2">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48006" tIns="16002" rIns="16002" bIns="16002" numCol="1" spcCol="1270" anchor="ctr" anchorCtr="0">
          <a:noAutofit/>
        </a:bodyPr>
        <a:lstStyle/>
        <a:p>
          <a:pPr marL="0" lvl="0" indent="0" algn="ctr" defTabSz="533400">
            <a:lnSpc>
              <a:spcPct val="90000"/>
            </a:lnSpc>
            <a:spcBef>
              <a:spcPct val="0"/>
            </a:spcBef>
            <a:spcAft>
              <a:spcPct val="35000"/>
            </a:spcAft>
            <a:buNone/>
          </a:pPr>
          <a:r>
            <a:rPr lang="en-US" sz="1200" b="1" kern="1200" dirty="0">
              <a:latin typeface="Arial" panose="020B0604020202020204" pitchFamily="34" charset="0"/>
              <a:cs typeface="Arial" panose="020B0604020202020204" pitchFamily="34" charset="0"/>
            </a:rPr>
            <a:t>Design</a:t>
          </a:r>
        </a:p>
      </dsp:txBody>
      <dsp:txXfrm>
        <a:off x="269690" y="643879"/>
        <a:ext cx="799497" cy="532998"/>
      </dsp:txXfrm>
    </dsp:sp>
    <dsp:sp modelId="{FC5E4027-D7CE-494F-89A7-855EF4EED087}">
      <dsp:nvSpPr>
        <dsp:cNvPr id="0" name=""/>
        <dsp:cNvSpPr/>
      </dsp:nvSpPr>
      <dsp:spPr>
        <a:xfrm>
          <a:off x="1202437" y="643879"/>
          <a:ext cx="1332495" cy="532998"/>
        </a:xfrm>
        <a:prstGeom prst="chevron">
          <a:avLst/>
        </a:prstGeom>
        <a:solidFill>
          <a:schemeClr val="dk2">
            <a:hueOff val="0"/>
            <a:satOff val="0"/>
            <a:lumOff val="0"/>
            <a:alphaOff val="0"/>
          </a:schemeClr>
        </a:solidFill>
        <a:ln w="25400" cap="rnd" cmpd="sng" algn="ctr">
          <a:solidFill>
            <a:schemeClr val="lt2">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48006" tIns="16002" rIns="16002" bIns="16002" numCol="1" spcCol="1270" anchor="ctr" anchorCtr="0">
          <a:noAutofit/>
        </a:bodyPr>
        <a:lstStyle/>
        <a:p>
          <a:pPr marL="0" lvl="0" indent="0" algn="ctr" defTabSz="533400">
            <a:lnSpc>
              <a:spcPct val="90000"/>
            </a:lnSpc>
            <a:spcBef>
              <a:spcPct val="0"/>
            </a:spcBef>
            <a:spcAft>
              <a:spcPct val="35000"/>
            </a:spcAft>
            <a:buNone/>
          </a:pPr>
          <a:r>
            <a:rPr lang="en-US" sz="1200" b="1" kern="1200" dirty="0">
              <a:latin typeface="Arial" panose="020B0604020202020204" pitchFamily="34" charset="0"/>
              <a:cs typeface="Arial" panose="020B0604020202020204" pitchFamily="34" charset="0"/>
            </a:rPr>
            <a:t>Sourcing</a:t>
          </a:r>
        </a:p>
      </dsp:txBody>
      <dsp:txXfrm>
        <a:off x="1468936" y="643879"/>
        <a:ext cx="799497" cy="532998"/>
      </dsp:txXfrm>
    </dsp:sp>
    <dsp:sp modelId="{557A817B-6E07-4BFE-A978-BCAA9ED5A359}">
      <dsp:nvSpPr>
        <dsp:cNvPr id="0" name=""/>
        <dsp:cNvSpPr/>
      </dsp:nvSpPr>
      <dsp:spPr>
        <a:xfrm>
          <a:off x="2401683" y="617170"/>
          <a:ext cx="1508518" cy="586415"/>
        </a:xfrm>
        <a:prstGeom prst="chevron">
          <a:avLst/>
        </a:prstGeom>
        <a:solidFill>
          <a:schemeClr val="dk2">
            <a:hueOff val="0"/>
            <a:satOff val="0"/>
            <a:lumOff val="0"/>
            <a:alphaOff val="0"/>
          </a:schemeClr>
        </a:solidFill>
        <a:ln w="25400" cap="rnd" cmpd="sng" algn="ctr">
          <a:solidFill>
            <a:schemeClr val="lt2">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48006" tIns="16002" rIns="16002" bIns="16002" numCol="1" spcCol="1270" anchor="ctr" anchorCtr="0">
          <a:noAutofit/>
        </a:bodyPr>
        <a:lstStyle/>
        <a:p>
          <a:pPr marL="0" lvl="0" indent="0" algn="ctr" defTabSz="533400">
            <a:lnSpc>
              <a:spcPct val="90000"/>
            </a:lnSpc>
            <a:spcBef>
              <a:spcPct val="0"/>
            </a:spcBef>
            <a:spcAft>
              <a:spcPct val="35000"/>
            </a:spcAft>
            <a:buNone/>
          </a:pPr>
          <a:r>
            <a:rPr lang="en-US" sz="1200" b="1" kern="1200" dirty="0">
              <a:latin typeface="Arial" panose="020B0604020202020204" pitchFamily="34" charset="0"/>
              <a:cs typeface="Arial" panose="020B0604020202020204" pitchFamily="34" charset="0"/>
            </a:rPr>
            <a:t>Production</a:t>
          </a:r>
        </a:p>
      </dsp:txBody>
      <dsp:txXfrm>
        <a:off x="2694891" y="617170"/>
        <a:ext cx="922103" cy="586415"/>
      </dsp:txXfrm>
    </dsp:sp>
    <dsp:sp modelId="{14F03009-4827-415C-9B8E-4CA24C20AF3B}">
      <dsp:nvSpPr>
        <dsp:cNvPr id="0" name=""/>
        <dsp:cNvSpPr/>
      </dsp:nvSpPr>
      <dsp:spPr>
        <a:xfrm>
          <a:off x="3776952" y="621293"/>
          <a:ext cx="1451847" cy="578169"/>
        </a:xfrm>
        <a:prstGeom prst="chevron">
          <a:avLst/>
        </a:prstGeom>
        <a:solidFill>
          <a:schemeClr val="dk2">
            <a:hueOff val="0"/>
            <a:satOff val="0"/>
            <a:lumOff val="0"/>
            <a:alphaOff val="0"/>
          </a:schemeClr>
        </a:solidFill>
        <a:ln w="25400" cap="rnd" cmpd="sng" algn="ctr">
          <a:solidFill>
            <a:schemeClr val="lt2">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48006" tIns="16002" rIns="16002" bIns="16002" numCol="1" spcCol="1270" anchor="ctr" anchorCtr="0">
          <a:noAutofit/>
        </a:bodyPr>
        <a:lstStyle/>
        <a:p>
          <a:pPr marL="0" lvl="0" indent="0" algn="ctr" defTabSz="533400">
            <a:lnSpc>
              <a:spcPct val="90000"/>
            </a:lnSpc>
            <a:spcBef>
              <a:spcPct val="0"/>
            </a:spcBef>
            <a:spcAft>
              <a:spcPct val="35000"/>
            </a:spcAft>
            <a:buNone/>
          </a:pPr>
          <a:r>
            <a:rPr lang="en-US" sz="1200" b="1" kern="1200" dirty="0">
              <a:latin typeface="Arial" panose="020B0604020202020204" pitchFamily="34" charset="0"/>
              <a:cs typeface="Arial" panose="020B0604020202020204" pitchFamily="34" charset="0"/>
            </a:rPr>
            <a:t>Logistics</a:t>
          </a:r>
        </a:p>
      </dsp:txBody>
      <dsp:txXfrm>
        <a:off x="4066037" y="621293"/>
        <a:ext cx="873678" cy="578169"/>
      </dsp:txXfrm>
    </dsp:sp>
    <dsp:sp modelId="{5CDB7C10-16F6-43B0-A2C2-2CBC7FAE633D}">
      <dsp:nvSpPr>
        <dsp:cNvPr id="0" name=""/>
        <dsp:cNvSpPr/>
      </dsp:nvSpPr>
      <dsp:spPr>
        <a:xfrm>
          <a:off x="5095549" y="607051"/>
          <a:ext cx="1494366" cy="606653"/>
        </a:xfrm>
        <a:prstGeom prst="chevron">
          <a:avLst/>
        </a:prstGeom>
        <a:solidFill>
          <a:schemeClr val="dk2">
            <a:hueOff val="0"/>
            <a:satOff val="0"/>
            <a:lumOff val="0"/>
            <a:alphaOff val="0"/>
          </a:schemeClr>
        </a:solidFill>
        <a:ln w="25400" cap="rnd" cmpd="sng" algn="ctr">
          <a:solidFill>
            <a:schemeClr val="lt2">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48006" tIns="16002" rIns="16002" bIns="16002" numCol="1" spcCol="1270" anchor="ctr" anchorCtr="0">
          <a:noAutofit/>
        </a:bodyPr>
        <a:lstStyle/>
        <a:p>
          <a:pPr marL="0" lvl="0" indent="0" algn="ctr" defTabSz="533400">
            <a:lnSpc>
              <a:spcPct val="90000"/>
            </a:lnSpc>
            <a:spcBef>
              <a:spcPct val="0"/>
            </a:spcBef>
            <a:spcAft>
              <a:spcPct val="35000"/>
            </a:spcAft>
            <a:buNone/>
          </a:pPr>
          <a:r>
            <a:rPr lang="en-US" sz="1200" b="1" kern="1200" dirty="0">
              <a:latin typeface="Arial" panose="020B0604020202020204" pitchFamily="34" charset="0"/>
              <a:cs typeface="Arial" panose="020B0604020202020204" pitchFamily="34" charset="0"/>
            </a:rPr>
            <a:t>Warehouse</a:t>
          </a:r>
        </a:p>
      </dsp:txBody>
      <dsp:txXfrm>
        <a:off x="5398876" y="607051"/>
        <a:ext cx="887713" cy="606653"/>
      </dsp:txXfrm>
    </dsp:sp>
    <dsp:sp modelId="{A07E38ED-2DEA-406F-AAED-F76ED5BE3B8B}">
      <dsp:nvSpPr>
        <dsp:cNvPr id="0" name=""/>
        <dsp:cNvSpPr/>
      </dsp:nvSpPr>
      <dsp:spPr>
        <a:xfrm>
          <a:off x="6456666" y="643879"/>
          <a:ext cx="1332495" cy="532998"/>
        </a:xfrm>
        <a:prstGeom prst="chevron">
          <a:avLst/>
        </a:prstGeom>
        <a:solidFill>
          <a:schemeClr val="dk2">
            <a:hueOff val="0"/>
            <a:satOff val="0"/>
            <a:lumOff val="0"/>
            <a:alphaOff val="0"/>
          </a:schemeClr>
        </a:solidFill>
        <a:ln w="25400" cap="rnd" cmpd="sng" algn="ctr">
          <a:solidFill>
            <a:schemeClr val="lt2">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48006" tIns="16002" rIns="16002" bIns="16002" numCol="1" spcCol="1270" anchor="ctr" anchorCtr="0">
          <a:noAutofit/>
        </a:bodyPr>
        <a:lstStyle/>
        <a:p>
          <a:pPr marL="0" lvl="0" indent="0" algn="ctr" defTabSz="533400">
            <a:lnSpc>
              <a:spcPct val="90000"/>
            </a:lnSpc>
            <a:spcBef>
              <a:spcPct val="0"/>
            </a:spcBef>
            <a:spcAft>
              <a:spcPct val="35000"/>
            </a:spcAft>
            <a:buNone/>
          </a:pPr>
          <a:r>
            <a:rPr lang="en-US" sz="1200" b="1" kern="1200" dirty="0">
              <a:latin typeface="Arial" panose="020B0604020202020204" pitchFamily="34" charset="0"/>
              <a:cs typeface="Arial" panose="020B0604020202020204" pitchFamily="34" charset="0"/>
            </a:rPr>
            <a:t>Retail</a:t>
          </a:r>
        </a:p>
      </dsp:txBody>
      <dsp:txXfrm>
        <a:off x="6723165" y="643879"/>
        <a:ext cx="799497" cy="532998"/>
      </dsp:txXfrm>
    </dsp:sp>
    <dsp:sp modelId="{C6E97DF5-EBED-4360-B24C-E4CA8F91F4EB}">
      <dsp:nvSpPr>
        <dsp:cNvPr id="0" name=""/>
        <dsp:cNvSpPr/>
      </dsp:nvSpPr>
      <dsp:spPr>
        <a:xfrm>
          <a:off x="7655912" y="643879"/>
          <a:ext cx="1332495" cy="532998"/>
        </a:xfrm>
        <a:prstGeom prst="chevron">
          <a:avLst/>
        </a:prstGeom>
        <a:solidFill>
          <a:schemeClr val="dk2">
            <a:hueOff val="0"/>
            <a:satOff val="0"/>
            <a:lumOff val="0"/>
            <a:alphaOff val="0"/>
          </a:schemeClr>
        </a:solidFill>
        <a:ln w="25400" cap="rnd" cmpd="sng" algn="ctr">
          <a:solidFill>
            <a:schemeClr val="lt2">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48006" tIns="16002" rIns="16002" bIns="16002" numCol="1" spcCol="1270" anchor="ctr" anchorCtr="0">
          <a:noAutofit/>
        </a:bodyPr>
        <a:lstStyle/>
        <a:p>
          <a:pPr marL="0" lvl="0" indent="0" algn="ctr" defTabSz="533400">
            <a:lnSpc>
              <a:spcPct val="90000"/>
            </a:lnSpc>
            <a:spcBef>
              <a:spcPct val="0"/>
            </a:spcBef>
            <a:spcAft>
              <a:spcPct val="35000"/>
            </a:spcAft>
            <a:buNone/>
          </a:pPr>
          <a:r>
            <a:rPr lang="en-US" sz="1200" b="1" kern="1200" dirty="0">
              <a:latin typeface="Arial" panose="020B0604020202020204" pitchFamily="34" charset="0"/>
              <a:cs typeface="Arial" panose="020B0604020202020204" pitchFamily="34" charset="0"/>
            </a:rPr>
            <a:t>Post retail</a:t>
          </a:r>
        </a:p>
      </dsp:txBody>
      <dsp:txXfrm>
        <a:off x="7922411" y="643879"/>
        <a:ext cx="799497" cy="532998"/>
      </dsp:txXfrm>
    </dsp:sp>
  </dsp:spTree>
</dsp:drawing>
</file>

<file path=ppt/diagrams/layout1.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3.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4.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5.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8475" cy="465138"/>
          </a:xfrm>
          <a:prstGeom prst="rect">
            <a:avLst/>
          </a:prstGeom>
        </p:spPr>
        <p:txBody>
          <a:bodyPr vert="horz" lIns="91431" tIns="45716" rIns="91431" bIns="45716" rtlCol="0"/>
          <a:lstStyle>
            <a:lvl1pPr algn="l">
              <a:defRPr sz="1200"/>
            </a:lvl1pPr>
          </a:lstStyle>
          <a:p>
            <a:endParaRPr lang="en-US" dirty="0"/>
          </a:p>
        </p:txBody>
      </p:sp>
      <p:sp>
        <p:nvSpPr>
          <p:cNvPr id="3" name="Date Placeholder 2"/>
          <p:cNvSpPr>
            <a:spLocks noGrp="1"/>
          </p:cNvSpPr>
          <p:nvPr>
            <p:ph type="dt" sz="quarter" idx="1"/>
          </p:nvPr>
        </p:nvSpPr>
        <p:spPr>
          <a:xfrm>
            <a:off x="3970339" y="0"/>
            <a:ext cx="3038475" cy="465138"/>
          </a:xfrm>
          <a:prstGeom prst="rect">
            <a:avLst/>
          </a:prstGeom>
        </p:spPr>
        <p:txBody>
          <a:bodyPr vert="horz" lIns="91431" tIns="45716" rIns="91431" bIns="45716" rtlCol="0"/>
          <a:lstStyle>
            <a:lvl1pPr algn="r">
              <a:defRPr sz="1200"/>
            </a:lvl1pPr>
          </a:lstStyle>
          <a:p>
            <a:fld id="{69822BE4-73B8-482F-813C-59E7D8A92F09}" type="datetimeFigureOut">
              <a:rPr lang="en-US" smtClean="0"/>
              <a:pPr/>
              <a:t>2/20/2018</a:t>
            </a:fld>
            <a:endParaRPr lang="en-US" dirty="0"/>
          </a:p>
        </p:txBody>
      </p:sp>
      <p:sp>
        <p:nvSpPr>
          <p:cNvPr id="4" name="Footer Placeholder 3"/>
          <p:cNvSpPr>
            <a:spLocks noGrp="1"/>
          </p:cNvSpPr>
          <p:nvPr>
            <p:ph type="ftr" sz="quarter" idx="2"/>
          </p:nvPr>
        </p:nvSpPr>
        <p:spPr>
          <a:xfrm>
            <a:off x="1" y="8829676"/>
            <a:ext cx="3038475" cy="465138"/>
          </a:xfrm>
          <a:prstGeom prst="rect">
            <a:avLst/>
          </a:prstGeom>
        </p:spPr>
        <p:txBody>
          <a:bodyPr vert="horz" lIns="91431" tIns="45716" rIns="91431" bIns="45716"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39" y="8829676"/>
            <a:ext cx="3038475" cy="465138"/>
          </a:xfrm>
          <a:prstGeom prst="rect">
            <a:avLst/>
          </a:prstGeom>
        </p:spPr>
        <p:txBody>
          <a:bodyPr vert="horz" lIns="91431" tIns="45716" rIns="91431" bIns="45716" rtlCol="0" anchor="b"/>
          <a:lstStyle>
            <a:lvl1pPr algn="r">
              <a:defRPr sz="1200"/>
            </a:lvl1pPr>
          </a:lstStyle>
          <a:p>
            <a:fld id="{36D05EFB-AA5F-4381-8990-213D3AAB47FA}" type="slidenum">
              <a:rPr lang="en-US" smtClean="0"/>
              <a:pPr/>
              <a:t>‹#›</a:t>
            </a:fld>
            <a:endParaRPr lang="en-US" dirty="0"/>
          </a:p>
        </p:txBody>
      </p:sp>
    </p:spTree>
    <p:extLst>
      <p:ext uri="{BB962C8B-B14F-4D97-AF65-F5344CB8AC3E}">
        <p14:creationId xmlns:p14="http://schemas.microsoft.com/office/powerpoint/2010/main" val="9812297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69" tIns="46585" rIns="93169" bIns="46585"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69" tIns="46585" rIns="93169" bIns="46585" rtlCol="0"/>
          <a:lstStyle>
            <a:lvl1pPr algn="r">
              <a:defRPr sz="1200"/>
            </a:lvl1pPr>
          </a:lstStyle>
          <a:p>
            <a:fld id="{AA9235B1-5D6C-4A2A-A66F-B3A5667102EA}" type="datetimeFigureOut">
              <a:rPr lang="en-US" smtClean="0"/>
              <a:pPr/>
              <a:t>2/20/2018</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69" tIns="46585" rIns="93169" bIns="46585"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69" tIns="46585" rIns="93169" bIns="46585"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69" tIns="46585" rIns="93169" bIns="46585"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69" tIns="46585" rIns="93169" bIns="46585" rtlCol="0" anchor="b"/>
          <a:lstStyle>
            <a:lvl1pPr algn="r">
              <a:defRPr sz="1200"/>
            </a:lvl1pPr>
          </a:lstStyle>
          <a:p>
            <a:fld id="{7B9E2EC4-3AED-41CA-A2EA-24E9A129AB00}" type="slidenum">
              <a:rPr lang="en-US" smtClean="0"/>
              <a:pPr/>
              <a:t>‹#›</a:t>
            </a:fld>
            <a:endParaRPr lang="en-US" dirty="0"/>
          </a:p>
        </p:txBody>
      </p:sp>
    </p:spTree>
    <p:extLst>
      <p:ext uri="{BB962C8B-B14F-4D97-AF65-F5344CB8AC3E}">
        <p14:creationId xmlns:p14="http://schemas.microsoft.com/office/powerpoint/2010/main" val="11216698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B9E2EC4-3AED-41CA-A2EA-24E9A129AB00}" type="slidenum">
              <a:rPr lang="en-US" smtClean="0"/>
              <a:pPr/>
              <a:t>1</a:t>
            </a:fld>
            <a:endParaRPr lang="en-US" dirty="0"/>
          </a:p>
        </p:txBody>
      </p:sp>
    </p:spTree>
    <p:extLst>
      <p:ext uri="{BB962C8B-B14F-4D97-AF65-F5344CB8AC3E}">
        <p14:creationId xmlns:p14="http://schemas.microsoft.com/office/powerpoint/2010/main" val="418526976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B9E2EC4-3AED-41CA-A2EA-24E9A129AB00}" type="slidenum">
              <a:rPr lang="en-US" smtClean="0"/>
              <a:pPr/>
              <a:t>10</a:t>
            </a:fld>
            <a:endParaRPr lang="en-US" dirty="0"/>
          </a:p>
        </p:txBody>
      </p:sp>
    </p:spTree>
    <p:extLst>
      <p:ext uri="{BB962C8B-B14F-4D97-AF65-F5344CB8AC3E}">
        <p14:creationId xmlns:p14="http://schemas.microsoft.com/office/powerpoint/2010/main" val="252285275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B9E2EC4-3AED-41CA-A2EA-24E9A129AB00}" type="slidenum">
              <a:rPr lang="en-US" smtClean="0"/>
              <a:pPr/>
              <a:t>11</a:t>
            </a:fld>
            <a:endParaRPr lang="en-US" dirty="0"/>
          </a:p>
        </p:txBody>
      </p:sp>
    </p:spTree>
    <p:extLst>
      <p:ext uri="{BB962C8B-B14F-4D97-AF65-F5344CB8AC3E}">
        <p14:creationId xmlns:p14="http://schemas.microsoft.com/office/powerpoint/2010/main" val="283136483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
Poll Title: Should Costmart be inspecting their product at?
https://www.polleverywhere.com/multiple_choice_polls/VgJPorWfa2zV3zc</a:t>
            </a:r>
          </a:p>
        </p:txBody>
      </p:sp>
      <p:sp>
        <p:nvSpPr>
          <p:cNvPr id="4" name="Slide Number Placeholder 3"/>
          <p:cNvSpPr>
            <a:spLocks noGrp="1"/>
          </p:cNvSpPr>
          <p:nvPr>
            <p:ph type="sldNum" sz="quarter" idx="10"/>
          </p:nvPr>
        </p:nvSpPr>
        <p:spPr/>
        <p:txBody>
          <a:bodyPr/>
          <a:lstStyle/>
          <a:p>
            <a:fld id="{7B9E2EC4-3AED-41CA-A2EA-24E9A129AB00}" type="slidenum">
              <a:rPr lang="en-US" smtClean="0"/>
              <a:pPr/>
              <a:t>12</a:t>
            </a:fld>
            <a:endParaRPr lang="en-US" dirty="0"/>
          </a:p>
        </p:txBody>
      </p:sp>
      <p:sp>
        <p:nvSpPr>
          <p:cNvPr id="5" name="TextBox 4"/>
          <p:cNvSpPr txBox="1"/>
          <p:nvPr/>
        </p:nvSpPr>
        <p:spPr>
          <a:xfrm>
            <a:off x="0" y="0"/>
            <a:ext cx="3851868" cy="370200"/>
          </a:xfrm>
          <a:prstGeom prst="rect">
            <a:avLst/>
          </a:prstGeom>
          <a:noFill/>
        </p:spPr>
        <p:txBody>
          <a:bodyPr vert="horz" lIns="92300" tIns="46150" rIns="92300" bIns="46150" rtlCol="0">
            <a:spAutoFit/>
          </a:bodyPr>
          <a:lstStyle/>
          <a:p>
            <a:endParaRPr lang="en-US"/>
          </a:p>
        </p:txBody>
      </p:sp>
    </p:spTree>
    <p:extLst>
      <p:ext uri="{BB962C8B-B14F-4D97-AF65-F5344CB8AC3E}">
        <p14:creationId xmlns:p14="http://schemas.microsoft.com/office/powerpoint/2010/main" val="78139414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B9E2EC4-3AED-41CA-A2EA-24E9A129AB00}" type="slidenum">
              <a:rPr lang="en-US" smtClean="0"/>
              <a:pPr/>
              <a:t>13</a:t>
            </a:fld>
            <a:endParaRPr lang="en-US" dirty="0"/>
          </a:p>
        </p:txBody>
      </p:sp>
    </p:spTree>
    <p:extLst>
      <p:ext uri="{BB962C8B-B14F-4D97-AF65-F5344CB8AC3E}">
        <p14:creationId xmlns:p14="http://schemas.microsoft.com/office/powerpoint/2010/main" val="161265476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22995">
              <a:defRPr/>
            </a:pPr>
            <a:r>
              <a:rPr lang="en-US" dirty="0"/>
              <a:t>For foreign made products sourced from the same major manufacturers, CostMart has set up their own QA inspection team at each distribution center where the shipments are received. Each shipment is accompanied by a certificate of compliance indicating that the tools meet both regulatory requirements as well as industry standards.  The QA team checks for damaged shipments as well as for the presence of mold. </a:t>
            </a:r>
          </a:p>
          <a:p>
            <a:pPr defTabSz="922995">
              <a:defRPr/>
            </a:pPr>
            <a:endParaRPr lang="en-US" b="1" dirty="0"/>
          </a:p>
          <a:p>
            <a:pPr defTabSz="922995">
              <a:defRPr/>
            </a:pPr>
            <a:r>
              <a:rPr lang="en-US" b="1" dirty="0"/>
              <a:t>Current practice</a:t>
            </a:r>
            <a:r>
              <a:rPr lang="en-US" dirty="0"/>
              <a:t>: internal QA team inspect shipments received + certificates of compliance  </a:t>
            </a:r>
          </a:p>
          <a:p>
            <a:pPr defTabSz="922995">
              <a:defRPr/>
            </a:pPr>
            <a:endParaRPr lang="en-US" dirty="0"/>
          </a:p>
          <a:p>
            <a:pPr marL="807621" lvl="1" indent="-346123">
              <a:buFont typeface="Wingdings" panose="05000000000000000000" pitchFamily="2" charset="2"/>
              <a:buChar char="§"/>
            </a:pPr>
            <a:r>
              <a:rPr lang="en-US" sz="2000" dirty="0"/>
              <a:t>Conduct desk audit: Ask for test reports, third-party certifications / Check for counterfeits of certification marks</a:t>
            </a:r>
          </a:p>
          <a:p>
            <a:endParaRPr lang="en-US" dirty="0"/>
          </a:p>
          <a:p>
            <a:pPr defTabSz="922995">
              <a:defRPr/>
            </a:pPr>
            <a:r>
              <a:rPr lang="en-US" dirty="0"/>
              <a:t>Training of </a:t>
            </a:r>
            <a:r>
              <a:rPr lang="en-US" dirty="0" err="1"/>
              <a:t>Costmart</a:t>
            </a:r>
            <a:r>
              <a:rPr lang="en-US" dirty="0"/>
              <a:t> inspectors: IFIA members train internal teams to ensure they know what to look for, </a:t>
            </a:r>
          </a:p>
          <a:p>
            <a:endParaRPr lang="en-US" dirty="0"/>
          </a:p>
          <a:p>
            <a:pPr defTabSz="922995">
              <a:defRPr/>
            </a:pPr>
            <a:r>
              <a:rPr lang="en-US" dirty="0"/>
              <a:t>If high risk, conduct inspections earlier in the chain (overseas at loading)</a:t>
            </a:r>
          </a:p>
          <a:p>
            <a:endParaRPr lang="en-US" dirty="0"/>
          </a:p>
          <a:p>
            <a:endParaRPr lang="en-US" dirty="0"/>
          </a:p>
        </p:txBody>
      </p:sp>
      <p:sp>
        <p:nvSpPr>
          <p:cNvPr id="4" name="Slide Number Placeholder 3"/>
          <p:cNvSpPr>
            <a:spLocks noGrp="1"/>
          </p:cNvSpPr>
          <p:nvPr>
            <p:ph type="sldNum" sz="quarter" idx="10"/>
          </p:nvPr>
        </p:nvSpPr>
        <p:spPr/>
        <p:txBody>
          <a:bodyPr/>
          <a:lstStyle/>
          <a:p>
            <a:fld id="{7B9E2EC4-3AED-41CA-A2EA-24E9A129AB00}" type="slidenum">
              <a:rPr lang="en-US" smtClean="0"/>
              <a:pPr/>
              <a:t>14</a:t>
            </a:fld>
            <a:endParaRPr lang="en-US" dirty="0"/>
          </a:p>
        </p:txBody>
      </p:sp>
    </p:spTree>
    <p:extLst>
      <p:ext uri="{BB962C8B-B14F-4D97-AF65-F5344CB8AC3E}">
        <p14:creationId xmlns:p14="http://schemas.microsoft.com/office/powerpoint/2010/main" val="160796706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lgn="l"/>
            <a:endParaRPr lang="en-US" dirty="0"/>
          </a:p>
        </p:txBody>
      </p:sp>
      <p:sp>
        <p:nvSpPr>
          <p:cNvPr id="4" name="Slide Number Placeholder 3"/>
          <p:cNvSpPr>
            <a:spLocks noGrp="1"/>
          </p:cNvSpPr>
          <p:nvPr>
            <p:ph type="sldNum" sz="quarter" idx="10"/>
          </p:nvPr>
        </p:nvSpPr>
        <p:spPr/>
        <p:txBody>
          <a:bodyPr/>
          <a:lstStyle/>
          <a:p>
            <a:fld id="{7B9E2EC4-3AED-41CA-A2EA-24E9A129AB00}" type="slidenum">
              <a:rPr lang="en-US" smtClean="0"/>
              <a:pPr/>
              <a:t>15</a:t>
            </a:fld>
            <a:endParaRPr lang="en-US" dirty="0"/>
          </a:p>
        </p:txBody>
      </p:sp>
    </p:spTree>
    <p:extLst>
      <p:ext uri="{BB962C8B-B14F-4D97-AF65-F5344CB8AC3E}">
        <p14:creationId xmlns:p14="http://schemas.microsoft.com/office/powerpoint/2010/main" val="345552846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B9E2EC4-3AED-41CA-A2EA-24E9A129AB00}" type="slidenum">
              <a:rPr lang="en-US" smtClean="0"/>
              <a:pPr/>
              <a:t>16</a:t>
            </a:fld>
            <a:endParaRPr lang="en-US" dirty="0"/>
          </a:p>
        </p:txBody>
      </p:sp>
    </p:spTree>
    <p:extLst>
      <p:ext uri="{BB962C8B-B14F-4D97-AF65-F5344CB8AC3E}">
        <p14:creationId xmlns:p14="http://schemas.microsoft.com/office/powerpoint/2010/main" val="7013189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B9E2EC4-3AED-41CA-A2EA-24E9A129AB00}" type="slidenum">
              <a:rPr lang="en-US" smtClean="0"/>
              <a:pPr/>
              <a:t>17</a:t>
            </a:fld>
            <a:endParaRPr lang="en-US" dirty="0"/>
          </a:p>
        </p:txBody>
      </p:sp>
    </p:spTree>
    <p:extLst>
      <p:ext uri="{BB962C8B-B14F-4D97-AF65-F5344CB8AC3E}">
        <p14:creationId xmlns:p14="http://schemas.microsoft.com/office/powerpoint/2010/main" val="228535556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
Poll Title: CostMart should be testing their product at which stage?
https://www.polleverywhere.com/multiple_choice_polls/rbXUVIPyxEP0Rwz</a:t>
            </a:r>
          </a:p>
        </p:txBody>
      </p:sp>
      <p:sp>
        <p:nvSpPr>
          <p:cNvPr id="4" name="Slide Number Placeholder 3"/>
          <p:cNvSpPr>
            <a:spLocks noGrp="1"/>
          </p:cNvSpPr>
          <p:nvPr>
            <p:ph type="sldNum" sz="quarter" idx="10"/>
          </p:nvPr>
        </p:nvSpPr>
        <p:spPr/>
        <p:txBody>
          <a:bodyPr/>
          <a:lstStyle/>
          <a:p>
            <a:fld id="{7B9E2EC4-3AED-41CA-A2EA-24E9A129AB00}" type="slidenum">
              <a:rPr lang="en-US" smtClean="0"/>
              <a:pPr/>
              <a:t>18</a:t>
            </a:fld>
            <a:endParaRPr lang="en-US" dirty="0"/>
          </a:p>
        </p:txBody>
      </p:sp>
      <p:sp>
        <p:nvSpPr>
          <p:cNvPr id="5" name="TextBox 4"/>
          <p:cNvSpPr txBox="1"/>
          <p:nvPr/>
        </p:nvSpPr>
        <p:spPr>
          <a:xfrm>
            <a:off x="0" y="0"/>
            <a:ext cx="3851868" cy="370200"/>
          </a:xfrm>
          <a:prstGeom prst="rect">
            <a:avLst/>
          </a:prstGeom>
          <a:noFill/>
        </p:spPr>
        <p:txBody>
          <a:bodyPr vert="horz" lIns="92300" tIns="46150" rIns="92300" bIns="46150" rtlCol="0">
            <a:spAutoFit/>
          </a:bodyPr>
          <a:lstStyle/>
          <a:p>
            <a:endParaRPr lang="en-US"/>
          </a:p>
        </p:txBody>
      </p:sp>
    </p:spTree>
    <p:extLst>
      <p:ext uri="{BB962C8B-B14F-4D97-AF65-F5344CB8AC3E}">
        <p14:creationId xmlns:p14="http://schemas.microsoft.com/office/powerpoint/2010/main" val="360231610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B9E2EC4-3AED-41CA-A2EA-24E9A129AB00}" type="slidenum">
              <a:rPr lang="en-US" smtClean="0"/>
              <a:pPr/>
              <a:t>19</a:t>
            </a:fld>
            <a:endParaRPr lang="en-US" dirty="0"/>
          </a:p>
        </p:txBody>
      </p:sp>
    </p:spTree>
    <p:extLst>
      <p:ext uri="{BB962C8B-B14F-4D97-AF65-F5344CB8AC3E}">
        <p14:creationId xmlns:p14="http://schemas.microsoft.com/office/powerpoint/2010/main" val="39842455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B9E2EC4-3AED-41CA-A2EA-24E9A129AB00}" type="slidenum">
              <a:rPr lang="en-US" smtClean="0"/>
              <a:pPr/>
              <a:t>2</a:t>
            </a:fld>
            <a:endParaRPr lang="en-US" dirty="0"/>
          </a:p>
        </p:txBody>
      </p:sp>
    </p:spTree>
    <p:extLst>
      <p:ext uri="{BB962C8B-B14F-4D97-AF65-F5344CB8AC3E}">
        <p14:creationId xmlns:p14="http://schemas.microsoft.com/office/powerpoint/2010/main" val="152060664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B9E2EC4-3AED-41CA-A2EA-24E9A129AB00}" type="slidenum">
              <a:rPr lang="en-US" smtClean="0"/>
              <a:pPr/>
              <a:t>20</a:t>
            </a:fld>
            <a:endParaRPr lang="en-US" dirty="0"/>
          </a:p>
        </p:txBody>
      </p:sp>
    </p:spTree>
    <p:extLst>
      <p:ext uri="{BB962C8B-B14F-4D97-AF65-F5344CB8AC3E}">
        <p14:creationId xmlns:p14="http://schemas.microsoft.com/office/powerpoint/2010/main" val="177067529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22995">
              <a:defRPr/>
            </a:pPr>
            <a:r>
              <a:rPr lang="en-US" dirty="0"/>
              <a:t>For their private label products, CostMart makes sure that the agent they use for sourcing products from various factories has contracted with an independent laboratory who tests a prototype of the power tools to make sure they meet regulations as well as </a:t>
            </a:r>
            <a:r>
              <a:rPr lang="en-US" dirty="0" err="1"/>
              <a:t>CostMart’s</a:t>
            </a:r>
            <a:r>
              <a:rPr lang="en-US" dirty="0"/>
              <a:t> own internal standards.  The agents sends all documentation to </a:t>
            </a:r>
            <a:r>
              <a:rPr lang="en-US" dirty="0" err="1"/>
              <a:t>CostMart’s</a:t>
            </a:r>
            <a:r>
              <a:rPr lang="en-US" dirty="0"/>
              <a:t> headquarters prior to shipping.  Again, </a:t>
            </a:r>
            <a:r>
              <a:rPr lang="en-US" dirty="0" err="1"/>
              <a:t>CostMart’s</a:t>
            </a:r>
            <a:r>
              <a:rPr lang="en-US" dirty="0"/>
              <a:t> domestic QA teams inspect the products upon delivery to the distribution centers.</a:t>
            </a:r>
          </a:p>
          <a:p>
            <a:endParaRPr lang="en-US" b="1" dirty="0"/>
          </a:p>
          <a:p>
            <a:pPr marL="346123" indent="-346123">
              <a:buFont typeface="Wingdings" panose="05000000000000000000" pitchFamily="2" charset="2"/>
              <a:buChar char="§"/>
            </a:pPr>
            <a:r>
              <a:rPr lang="en-US" b="1" dirty="0"/>
              <a:t>Current practice</a:t>
            </a:r>
            <a:r>
              <a:rPr lang="en-US" dirty="0"/>
              <a:t>: Third-party testing + inspections upon delivery</a:t>
            </a:r>
          </a:p>
          <a:p>
            <a:pPr marL="346123" indent="-346123">
              <a:buFont typeface="Wingdings" panose="05000000000000000000" pitchFamily="2" charset="2"/>
              <a:buChar char="§"/>
            </a:pPr>
            <a:r>
              <a:rPr lang="en-US" b="1" dirty="0"/>
              <a:t>Issues</a:t>
            </a:r>
            <a:r>
              <a:rPr lang="en-US" dirty="0"/>
              <a:t>: </a:t>
            </a:r>
          </a:p>
          <a:p>
            <a:pPr marL="346123" indent="-346123">
              <a:buFont typeface="Wingdings" panose="05000000000000000000" pitchFamily="2" charset="2"/>
              <a:buChar char="§"/>
            </a:pPr>
            <a:r>
              <a:rPr lang="en-US" b="1" dirty="0"/>
              <a:t>Recommended practices</a:t>
            </a:r>
            <a:r>
              <a:rPr lang="en-US" dirty="0"/>
              <a:t>: </a:t>
            </a:r>
          </a:p>
          <a:p>
            <a:pPr marL="807621" lvl="1" indent="-346123">
              <a:buFont typeface="Wingdings" panose="05000000000000000000" pitchFamily="2" charset="2"/>
              <a:buChar char="§"/>
            </a:pPr>
            <a:r>
              <a:rPr lang="en-US" dirty="0"/>
              <a:t>Agents can use TIC for comparison testing to evaluate which supplier provides best product </a:t>
            </a:r>
          </a:p>
          <a:p>
            <a:pPr marL="807621" lvl="1" indent="-346123">
              <a:buFont typeface="Wingdings" panose="05000000000000000000" pitchFamily="2" charset="2"/>
              <a:buChar char="§"/>
            </a:pPr>
            <a:r>
              <a:rPr lang="en-US" dirty="0"/>
              <a:t>Training supply chain (on requirements)</a:t>
            </a:r>
          </a:p>
          <a:p>
            <a:pPr marL="807621" lvl="1" indent="-346123">
              <a:buFont typeface="Wingdings" panose="05000000000000000000" pitchFamily="2" charset="2"/>
              <a:buChar char="§"/>
            </a:pPr>
            <a:r>
              <a:rPr lang="en-US" dirty="0"/>
              <a:t>Review design and identify concerns </a:t>
            </a:r>
          </a:p>
          <a:p>
            <a:pPr marL="807621" lvl="1" indent="-346123">
              <a:buFont typeface="Wingdings" panose="05000000000000000000" pitchFamily="2" charset="2"/>
              <a:buChar char="§"/>
            </a:pPr>
            <a:r>
              <a:rPr lang="en-US" dirty="0"/>
              <a:t>Private label, look for social audits, ISO 19000 cert,  capability audits (assessment knowledge, expertise </a:t>
            </a:r>
            <a:r>
              <a:rPr lang="en-US" dirty="0" err="1"/>
              <a:t>etc</a:t>
            </a:r>
            <a:r>
              <a:rPr lang="en-US" dirty="0"/>
              <a:t>), </a:t>
            </a:r>
          </a:p>
          <a:p>
            <a:pPr marL="807621" lvl="1" indent="-346123">
              <a:buFont typeface="Wingdings" panose="05000000000000000000" pitchFamily="2" charset="2"/>
              <a:buChar char="§"/>
            </a:pPr>
            <a:r>
              <a:rPr lang="en-US" dirty="0"/>
              <a:t>Since private label, in store testing and other </a:t>
            </a:r>
            <a:r>
              <a:rPr lang="en-US" dirty="0" err="1"/>
              <a:t>conf</a:t>
            </a:r>
            <a:r>
              <a:rPr lang="en-US" dirty="0"/>
              <a:t> assessment to investigate issues</a:t>
            </a:r>
          </a:p>
          <a:p>
            <a:endParaRPr lang="en-US" dirty="0"/>
          </a:p>
          <a:p>
            <a:endParaRPr lang="en-US" dirty="0"/>
          </a:p>
        </p:txBody>
      </p:sp>
      <p:sp>
        <p:nvSpPr>
          <p:cNvPr id="4" name="Slide Number Placeholder 3"/>
          <p:cNvSpPr>
            <a:spLocks noGrp="1"/>
          </p:cNvSpPr>
          <p:nvPr>
            <p:ph type="sldNum" sz="quarter" idx="10"/>
          </p:nvPr>
        </p:nvSpPr>
        <p:spPr/>
        <p:txBody>
          <a:bodyPr/>
          <a:lstStyle/>
          <a:p>
            <a:fld id="{7B9E2EC4-3AED-41CA-A2EA-24E9A129AB00}" type="slidenum">
              <a:rPr lang="en-US" smtClean="0"/>
              <a:pPr/>
              <a:t>21</a:t>
            </a:fld>
            <a:endParaRPr lang="en-US" dirty="0"/>
          </a:p>
        </p:txBody>
      </p:sp>
    </p:spTree>
    <p:extLst>
      <p:ext uri="{BB962C8B-B14F-4D97-AF65-F5344CB8AC3E}">
        <p14:creationId xmlns:p14="http://schemas.microsoft.com/office/powerpoint/2010/main" val="212167829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dirty="0"/>
              <a:t>As retailers liability increase, as in scenario 3 with private label, there is an expanded role for third-party CA to help mitigate risks</a:t>
            </a:r>
          </a:p>
          <a:p>
            <a:pPr algn="l"/>
            <a:r>
              <a:rPr lang="en-US" dirty="0"/>
              <a:t>Reinforce: TIC members provide a wide range of services that goes way beyond testing </a:t>
            </a:r>
          </a:p>
          <a:p>
            <a:pPr algn="l"/>
            <a:r>
              <a:rPr lang="en-US" dirty="0"/>
              <a:t>One set of services don’t fit all situations: it always case by case, depending on situation, risk factors  </a:t>
            </a:r>
          </a:p>
          <a:p>
            <a:pPr algn="l"/>
            <a:r>
              <a:rPr lang="en-US" dirty="0"/>
              <a:t>Any these CA services can be used to increase retailers / importers confidence of compliance to mitigate risks of liability and reputation </a:t>
            </a:r>
            <a:r>
              <a:rPr lang="en-US" dirty="0" err="1"/>
              <a:t>demage</a:t>
            </a:r>
            <a:r>
              <a:rPr lang="en-US" dirty="0"/>
              <a:t> that comes from placing unsafe products on the market </a:t>
            </a:r>
          </a:p>
          <a:p>
            <a:pPr lvl="0" algn="l"/>
            <a:endParaRPr lang="en-US" dirty="0"/>
          </a:p>
        </p:txBody>
      </p:sp>
      <p:sp>
        <p:nvSpPr>
          <p:cNvPr id="4" name="Slide Number Placeholder 3"/>
          <p:cNvSpPr>
            <a:spLocks noGrp="1"/>
          </p:cNvSpPr>
          <p:nvPr>
            <p:ph type="sldNum" sz="quarter" idx="10"/>
          </p:nvPr>
        </p:nvSpPr>
        <p:spPr/>
        <p:txBody>
          <a:bodyPr/>
          <a:lstStyle/>
          <a:p>
            <a:fld id="{7B9E2EC4-3AED-41CA-A2EA-24E9A129AB00}" type="slidenum">
              <a:rPr lang="en-US" smtClean="0"/>
              <a:pPr/>
              <a:t>22</a:t>
            </a:fld>
            <a:endParaRPr lang="en-US" dirty="0"/>
          </a:p>
        </p:txBody>
      </p:sp>
    </p:spTree>
    <p:extLst>
      <p:ext uri="{BB962C8B-B14F-4D97-AF65-F5344CB8AC3E}">
        <p14:creationId xmlns:p14="http://schemas.microsoft.com/office/powerpoint/2010/main" val="208434253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t>Independent laboratories:</a:t>
            </a:r>
          </a:p>
          <a:p>
            <a:pPr eaLnBrk="1" hangingPunct="1">
              <a:spcBef>
                <a:spcPct val="0"/>
              </a:spcBef>
            </a:pPr>
            <a:r>
              <a:rPr lang="en-US" altLang="en-US"/>
              <a:t>-- Own the specifications process;  ensure the lab is qualified / accredited to meet expectations; </a:t>
            </a:r>
          </a:p>
          <a:p>
            <a:pPr eaLnBrk="1" hangingPunct="1">
              <a:spcBef>
                <a:spcPct val="0"/>
              </a:spcBef>
            </a:pPr>
            <a:r>
              <a:rPr lang="en-US" altLang="en-US"/>
              <a:t>-- Prototype testing – Consider lifecycle analysis, including environmental;  Ensure standards are appropriate for product, especially with anticipated changes in usage / user profiles</a:t>
            </a:r>
          </a:p>
          <a:p>
            <a:pPr eaLnBrk="1" hangingPunct="1">
              <a:spcBef>
                <a:spcPct val="0"/>
              </a:spcBef>
            </a:pPr>
            <a:r>
              <a:rPr lang="en-US" altLang="en-US"/>
              <a:t>-- Consider regulatory requirements to be a minimum</a:t>
            </a:r>
          </a:p>
        </p:txBody>
      </p:sp>
      <p:sp>
        <p:nvSpPr>
          <p:cNvPr id="23556"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Trebuchet MS" pitchFamily="34" charset="0"/>
              </a:defRPr>
            </a:lvl1pPr>
            <a:lvl2pPr marL="749934" indent="-288436">
              <a:defRPr>
                <a:solidFill>
                  <a:schemeClr val="tx1"/>
                </a:solidFill>
                <a:latin typeface="Trebuchet MS" pitchFamily="34" charset="0"/>
              </a:defRPr>
            </a:lvl2pPr>
            <a:lvl3pPr marL="1153744" indent="-230749">
              <a:defRPr>
                <a:solidFill>
                  <a:schemeClr val="tx1"/>
                </a:solidFill>
                <a:latin typeface="Trebuchet MS" pitchFamily="34" charset="0"/>
              </a:defRPr>
            </a:lvl3pPr>
            <a:lvl4pPr marL="1615242" indent="-230749">
              <a:defRPr>
                <a:solidFill>
                  <a:schemeClr val="tx1"/>
                </a:solidFill>
                <a:latin typeface="Trebuchet MS" pitchFamily="34" charset="0"/>
              </a:defRPr>
            </a:lvl4pPr>
            <a:lvl5pPr marL="2076740" indent="-230749">
              <a:defRPr>
                <a:solidFill>
                  <a:schemeClr val="tx1"/>
                </a:solidFill>
                <a:latin typeface="Trebuchet MS" pitchFamily="34" charset="0"/>
              </a:defRPr>
            </a:lvl5pPr>
            <a:lvl6pPr marL="2538237" indent="-230749" fontAlgn="base">
              <a:spcBef>
                <a:spcPct val="0"/>
              </a:spcBef>
              <a:spcAft>
                <a:spcPct val="0"/>
              </a:spcAft>
              <a:defRPr>
                <a:solidFill>
                  <a:schemeClr val="tx1"/>
                </a:solidFill>
                <a:latin typeface="Trebuchet MS" pitchFamily="34" charset="0"/>
              </a:defRPr>
            </a:lvl6pPr>
            <a:lvl7pPr marL="2999735" indent="-230749" fontAlgn="base">
              <a:spcBef>
                <a:spcPct val="0"/>
              </a:spcBef>
              <a:spcAft>
                <a:spcPct val="0"/>
              </a:spcAft>
              <a:defRPr>
                <a:solidFill>
                  <a:schemeClr val="tx1"/>
                </a:solidFill>
                <a:latin typeface="Trebuchet MS" pitchFamily="34" charset="0"/>
              </a:defRPr>
            </a:lvl7pPr>
            <a:lvl8pPr marL="3461233" indent="-230749" fontAlgn="base">
              <a:spcBef>
                <a:spcPct val="0"/>
              </a:spcBef>
              <a:spcAft>
                <a:spcPct val="0"/>
              </a:spcAft>
              <a:defRPr>
                <a:solidFill>
                  <a:schemeClr val="tx1"/>
                </a:solidFill>
                <a:latin typeface="Trebuchet MS" pitchFamily="34" charset="0"/>
              </a:defRPr>
            </a:lvl8pPr>
            <a:lvl9pPr marL="3922730" indent="-230749" fontAlgn="base">
              <a:spcBef>
                <a:spcPct val="0"/>
              </a:spcBef>
              <a:spcAft>
                <a:spcPct val="0"/>
              </a:spcAft>
              <a:defRPr>
                <a:solidFill>
                  <a:schemeClr val="tx1"/>
                </a:solidFill>
                <a:latin typeface="Trebuchet MS" pitchFamily="34" charset="0"/>
              </a:defRPr>
            </a:lvl9pPr>
          </a:lstStyle>
          <a:p>
            <a:pPr fontAlgn="base">
              <a:spcBef>
                <a:spcPct val="0"/>
              </a:spcBef>
              <a:spcAft>
                <a:spcPct val="0"/>
              </a:spcAft>
              <a:defRPr/>
            </a:pPr>
            <a:fld id="{AA40A02C-89C1-4B0E-BB41-79123F788635}" type="slidenum">
              <a:rPr lang="en-US" altLang="en-US" smtClean="0">
                <a:latin typeface="Calibri" pitchFamily="34" charset="0"/>
              </a:rPr>
              <a:pPr fontAlgn="base">
                <a:spcBef>
                  <a:spcPct val="0"/>
                </a:spcBef>
                <a:spcAft>
                  <a:spcPct val="0"/>
                </a:spcAft>
                <a:defRPr/>
              </a:pPr>
              <a:t>23</a:t>
            </a:fld>
            <a:endParaRPr lang="en-US" altLang="en-US">
              <a:latin typeface="Calibri" pitchFamily="34"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B9E2EC4-3AED-41CA-A2EA-24E9A129AB00}" type="slidenum">
              <a:rPr lang="en-US" smtClean="0"/>
              <a:pPr/>
              <a:t>24</a:t>
            </a:fld>
            <a:endParaRPr lang="en-US" dirty="0"/>
          </a:p>
        </p:txBody>
      </p:sp>
    </p:spTree>
    <p:extLst>
      <p:ext uri="{BB962C8B-B14F-4D97-AF65-F5344CB8AC3E}">
        <p14:creationId xmlns:p14="http://schemas.microsoft.com/office/powerpoint/2010/main" val="222209699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B9E2EC4-3AED-41CA-A2EA-24E9A129AB00}" type="slidenum">
              <a:rPr lang="en-US" smtClean="0"/>
              <a:pPr/>
              <a:t>25</a:t>
            </a:fld>
            <a:endParaRPr lang="en-US" dirty="0"/>
          </a:p>
        </p:txBody>
      </p:sp>
    </p:spTree>
    <p:extLst>
      <p:ext uri="{BB962C8B-B14F-4D97-AF65-F5344CB8AC3E}">
        <p14:creationId xmlns:p14="http://schemas.microsoft.com/office/powerpoint/2010/main" val="174467837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B9E2EC4-3AED-41CA-A2EA-24E9A129AB00}" type="slidenum">
              <a:rPr lang="en-US" smtClean="0"/>
              <a:pPr/>
              <a:t>26</a:t>
            </a:fld>
            <a:endParaRPr lang="en-US" dirty="0"/>
          </a:p>
        </p:txBody>
      </p:sp>
    </p:spTree>
    <p:extLst>
      <p:ext uri="{BB962C8B-B14F-4D97-AF65-F5344CB8AC3E}">
        <p14:creationId xmlns:p14="http://schemas.microsoft.com/office/powerpoint/2010/main" val="1956697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B9E2EC4-3AED-41CA-A2EA-24E9A129AB00}" type="slidenum">
              <a:rPr lang="en-US" smtClean="0"/>
              <a:pPr/>
              <a:t>27</a:t>
            </a:fld>
            <a:endParaRPr lang="en-US" dirty="0"/>
          </a:p>
        </p:txBody>
      </p:sp>
    </p:spTree>
    <p:extLst>
      <p:ext uri="{BB962C8B-B14F-4D97-AF65-F5344CB8AC3E}">
        <p14:creationId xmlns:p14="http://schemas.microsoft.com/office/powerpoint/2010/main" val="1382381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B9E2EC4-3AED-41CA-A2EA-24E9A129AB00}" type="slidenum">
              <a:rPr lang="en-US" smtClean="0"/>
              <a:pPr/>
              <a:t>3</a:t>
            </a:fld>
            <a:endParaRPr lang="en-US" dirty="0"/>
          </a:p>
        </p:txBody>
      </p:sp>
    </p:spTree>
    <p:extLst>
      <p:ext uri="{BB962C8B-B14F-4D97-AF65-F5344CB8AC3E}">
        <p14:creationId xmlns:p14="http://schemas.microsoft.com/office/powerpoint/2010/main" val="29312334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
Poll Title: CostMart's risk and liability in this situation is?
https://www.polleverywhere.com/multiple_choice_polls/zG5aEmQYWQC9wTJ</a:t>
            </a:r>
          </a:p>
        </p:txBody>
      </p:sp>
      <p:sp>
        <p:nvSpPr>
          <p:cNvPr id="4" name="Slide Number Placeholder 3"/>
          <p:cNvSpPr>
            <a:spLocks noGrp="1"/>
          </p:cNvSpPr>
          <p:nvPr>
            <p:ph type="sldNum" sz="quarter" idx="10"/>
          </p:nvPr>
        </p:nvSpPr>
        <p:spPr/>
        <p:txBody>
          <a:bodyPr/>
          <a:lstStyle/>
          <a:p>
            <a:fld id="{7B9E2EC4-3AED-41CA-A2EA-24E9A129AB00}" type="slidenum">
              <a:rPr lang="en-US" smtClean="0"/>
              <a:pPr/>
              <a:t>4</a:t>
            </a:fld>
            <a:endParaRPr lang="en-US" dirty="0"/>
          </a:p>
        </p:txBody>
      </p:sp>
      <p:sp>
        <p:nvSpPr>
          <p:cNvPr id="5" name="TextBox 4"/>
          <p:cNvSpPr txBox="1"/>
          <p:nvPr/>
        </p:nvSpPr>
        <p:spPr>
          <a:xfrm>
            <a:off x="0" y="0"/>
            <a:ext cx="3851868" cy="370200"/>
          </a:xfrm>
          <a:prstGeom prst="rect">
            <a:avLst/>
          </a:prstGeom>
          <a:noFill/>
        </p:spPr>
        <p:txBody>
          <a:bodyPr vert="horz" lIns="92300" tIns="46150" rIns="92300" bIns="46150" rtlCol="0">
            <a:spAutoFit/>
          </a:bodyPr>
          <a:lstStyle/>
          <a:p>
            <a:endParaRPr lang="en-US"/>
          </a:p>
        </p:txBody>
      </p:sp>
    </p:spTree>
    <p:extLst>
      <p:ext uri="{BB962C8B-B14F-4D97-AF65-F5344CB8AC3E}">
        <p14:creationId xmlns:p14="http://schemas.microsoft.com/office/powerpoint/2010/main" val="29272543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B9E2EC4-3AED-41CA-A2EA-24E9A129AB00}" type="slidenum">
              <a:rPr lang="en-US" smtClean="0"/>
              <a:pPr/>
              <a:t>5</a:t>
            </a:fld>
            <a:endParaRPr lang="en-US" dirty="0"/>
          </a:p>
        </p:txBody>
      </p:sp>
    </p:spTree>
    <p:extLst>
      <p:ext uri="{BB962C8B-B14F-4D97-AF65-F5344CB8AC3E}">
        <p14:creationId xmlns:p14="http://schemas.microsoft.com/office/powerpoint/2010/main" val="707175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22995">
              <a:defRPr/>
            </a:pPr>
            <a:endParaRPr lang="en-US" dirty="0">
              <a:sym typeface="Wingdings" panose="05000000000000000000" pitchFamily="2" charset="2"/>
            </a:endParaRPr>
          </a:p>
          <a:p>
            <a:pPr defTabSz="922995">
              <a:defRPr/>
            </a:pPr>
            <a:r>
              <a:rPr lang="en-US" dirty="0">
                <a:sym typeface="Wingdings" panose="05000000000000000000" pitchFamily="2" charset="2"/>
              </a:rPr>
              <a:t>Service partners to industry and governments: </a:t>
            </a:r>
          </a:p>
          <a:p>
            <a:pPr defTabSz="922995">
              <a:defRPr/>
            </a:pPr>
            <a:endParaRPr lang="en-US" dirty="0"/>
          </a:p>
          <a:p>
            <a:pPr defTabSz="922995">
              <a:defRPr/>
            </a:pPr>
            <a:r>
              <a:rPr lang="en-US" dirty="0"/>
              <a:t>Gain global market access</a:t>
            </a:r>
          </a:p>
          <a:p>
            <a:pPr defTabSz="922995">
              <a:defRPr/>
            </a:pPr>
            <a:endParaRPr lang="en-US" dirty="0"/>
          </a:p>
          <a:p>
            <a:pPr defTabSz="922995">
              <a:defRPr/>
            </a:pPr>
            <a:r>
              <a:rPr lang="en-US" dirty="0"/>
              <a:t>Help ensure compliance early in the supply chain starting at the design stage</a:t>
            </a:r>
          </a:p>
          <a:p>
            <a:endParaRPr lang="en-US" dirty="0"/>
          </a:p>
          <a:p>
            <a:r>
              <a:rPr lang="en-US" dirty="0"/>
              <a:t>Improve performance of products and of the supply chain</a:t>
            </a:r>
          </a:p>
          <a:p>
            <a:endParaRPr lang="en-US" dirty="0">
              <a:sym typeface="Wingdings" panose="05000000000000000000" pitchFamily="2" charset="2"/>
            </a:endParaRPr>
          </a:p>
          <a:p>
            <a:r>
              <a:rPr lang="en-US" dirty="0">
                <a:sym typeface="Wingdings" panose="05000000000000000000" pitchFamily="2" charset="2"/>
              </a:rPr>
              <a:t>Reduce in house costs due to TIC scale and expertise </a:t>
            </a:r>
          </a:p>
          <a:p>
            <a:endParaRPr lang="en-US" dirty="0"/>
          </a:p>
        </p:txBody>
      </p:sp>
      <p:sp>
        <p:nvSpPr>
          <p:cNvPr id="4" name="Slide Number Placeholder 3"/>
          <p:cNvSpPr>
            <a:spLocks noGrp="1"/>
          </p:cNvSpPr>
          <p:nvPr>
            <p:ph type="sldNum" sz="quarter" idx="10"/>
          </p:nvPr>
        </p:nvSpPr>
        <p:spPr/>
        <p:txBody>
          <a:bodyPr/>
          <a:lstStyle/>
          <a:p>
            <a:fld id="{7B9E2EC4-3AED-41CA-A2EA-24E9A129AB00}" type="slidenum">
              <a:rPr lang="en-US" smtClean="0"/>
              <a:pPr/>
              <a:t>6</a:t>
            </a:fld>
            <a:endParaRPr lang="en-US" dirty="0"/>
          </a:p>
        </p:txBody>
      </p:sp>
    </p:spTree>
    <p:extLst>
      <p:ext uri="{BB962C8B-B14F-4D97-AF65-F5344CB8AC3E}">
        <p14:creationId xmlns:p14="http://schemas.microsoft.com/office/powerpoint/2010/main" val="26234514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22995">
              <a:defRPr/>
            </a:pPr>
            <a:r>
              <a:rPr lang="en-US" dirty="0"/>
              <a:t>Conformity assessment: </a:t>
            </a:r>
            <a:r>
              <a:rPr lang="en-US" b="1" dirty="0">
                <a:solidFill>
                  <a:schemeClr val="accent2"/>
                </a:solidFill>
              </a:rPr>
              <a:t>NOT one size fits all – different tools for different needs</a:t>
            </a:r>
          </a:p>
          <a:p>
            <a:pPr defTabSz="922995">
              <a:defRPr/>
            </a:pPr>
            <a:endParaRPr lang="en-US" dirty="0"/>
          </a:p>
          <a:p>
            <a:pPr defTabSz="922995">
              <a:defRPr/>
            </a:pPr>
            <a:r>
              <a:rPr lang="en-US" dirty="0"/>
              <a:t>Risk assessment needed to determine appropriate CA to mitigate risks</a:t>
            </a:r>
          </a:p>
          <a:p>
            <a:pPr defTabSz="922995">
              <a:defRPr/>
            </a:pPr>
            <a:endParaRPr lang="en-US" dirty="0"/>
          </a:p>
          <a:p>
            <a:pPr defTabSz="922995">
              <a:defRPr/>
            </a:pPr>
            <a:r>
              <a:rPr lang="en-US" dirty="0"/>
              <a:t>Manufacturer’s track record (product and social compliance):</a:t>
            </a:r>
          </a:p>
          <a:p>
            <a:pPr defTabSz="922995">
              <a:defRPr/>
            </a:pPr>
            <a:r>
              <a:rPr lang="en-US" dirty="0"/>
              <a:t>Factory audits or Historical data of factory/foreign manufactures lawsuits, insurance claims, how well established is factory </a:t>
            </a:r>
          </a:p>
          <a:p>
            <a:endParaRPr lang="en-US" dirty="0"/>
          </a:p>
        </p:txBody>
      </p:sp>
      <p:sp>
        <p:nvSpPr>
          <p:cNvPr id="4" name="Slide Number Placeholder 3"/>
          <p:cNvSpPr>
            <a:spLocks noGrp="1"/>
          </p:cNvSpPr>
          <p:nvPr>
            <p:ph type="sldNum" sz="quarter" idx="10"/>
          </p:nvPr>
        </p:nvSpPr>
        <p:spPr/>
        <p:txBody>
          <a:bodyPr/>
          <a:lstStyle/>
          <a:p>
            <a:fld id="{7B9E2EC4-3AED-41CA-A2EA-24E9A129AB00}" type="slidenum">
              <a:rPr lang="en-US" smtClean="0"/>
              <a:pPr/>
              <a:t>7</a:t>
            </a:fld>
            <a:endParaRPr lang="en-US" dirty="0"/>
          </a:p>
        </p:txBody>
      </p:sp>
    </p:spTree>
    <p:extLst>
      <p:ext uri="{BB962C8B-B14F-4D97-AF65-F5344CB8AC3E}">
        <p14:creationId xmlns:p14="http://schemas.microsoft.com/office/powerpoint/2010/main" val="33390106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22995">
              <a:lnSpc>
                <a:spcPct val="150000"/>
              </a:lnSpc>
              <a:spcBef>
                <a:spcPts val="2423"/>
              </a:spcBef>
              <a:defRPr/>
            </a:pPr>
            <a:r>
              <a:rPr lang="en-US" dirty="0"/>
              <a:t>Products sourced domestically from major manufacturers, </a:t>
            </a:r>
            <a:r>
              <a:rPr lang="en-US" dirty="0" err="1"/>
              <a:t>CostMart’s</a:t>
            </a:r>
            <a:r>
              <a:rPr lang="en-US" dirty="0"/>
              <a:t> merchandising team simply places orders and ensures that the products are delivered to their distribution centers on time and in the right quantities. No testing or QA is conducted on these shipments before they are sent to their retail stores. </a:t>
            </a:r>
          </a:p>
          <a:p>
            <a:pPr>
              <a:lnSpc>
                <a:spcPct val="150000"/>
              </a:lnSpc>
              <a:spcBef>
                <a:spcPts val="2423"/>
              </a:spcBef>
            </a:pPr>
            <a:endParaRPr lang="en-US" sz="1400" b="1" dirty="0"/>
          </a:p>
          <a:p>
            <a:pPr defTabSz="922995">
              <a:defRPr/>
            </a:pPr>
            <a:endParaRPr lang="en-US" dirty="0"/>
          </a:p>
          <a:p>
            <a:pPr defTabSz="922995">
              <a:defRPr/>
            </a:pPr>
            <a:r>
              <a:rPr lang="en-US" dirty="0"/>
              <a:t>Not verifying compliance with safety standards and regulations: risks of liability, recalls, reputation </a:t>
            </a:r>
            <a:r>
              <a:rPr lang="en-US" dirty="0" err="1"/>
              <a:t>demage</a:t>
            </a:r>
            <a:endParaRPr lang="en-US" dirty="0"/>
          </a:p>
          <a:p>
            <a:pPr defTabSz="922995">
              <a:defRPr/>
            </a:pPr>
            <a:endParaRPr lang="en-US" dirty="0"/>
          </a:p>
          <a:p>
            <a:endParaRPr lang="en-US" dirty="0"/>
          </a:p>
        </p:txBody>
      </p:sp>
      <p:sp>
        <p:nvSpPr>
          <p:cNvPr id="4" name="Slide Number Placeholder 3"/>
          <p:cNvSpPr>
            <a:spLocks noGrp="1"/>
          </p:cNvSpPr>
          <p:nvPr>
            <p:ph type="sldNum" sz="quarter" idx="10"/>
          </p:nvPr>
        </p:nvSpPr>
        <p:spPr/>
        <p:txBody>
          <a:bodyPr/>
          <a:lstStyle/>
          <a:p>
            <a:fld id="{7B9E2EC4-3AED-41CA-A2EA-24E9A129AB00}" type="slidenum">
              <a:rPr lang="en-US" smtClean="0"/>
              <a:pPr/>
              <a:t>8</a:t>
            </a:fld>
            <a:endParaRPr lang="en-US" dirty="0"/>
          </a:p>
        </p:txBody>
      </p:sp>
    </p:spTree>
    <p:extLst>
      <p:ext uri="{BB962C8B-B14F-4D97-AF65-F5344CB8AC3E}">
        <p14:creationId xmlns:p14="http://schemas.microsoft.com/office/powerpoint/2010/main" val="310108012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lgn="l"/>
            <a:endParaRPr lang="en-US" dirty="0"/>
          </a:p>
        </p:txBody>
      </p:sp>
      <p:sp>
        <p:nvSpPr>
          <p:cNvPr id="4" name="Slide Number Placeholder 3"/>
          <p:cNvSpPr>
            <a:spLocks noGrp="1"/>
          </p:cNvSpPr>
          <p:nvPr>
            <p:ph type="sldNum" sz="quarter" idx="10"/>
          </p:nvPr>
        </p:nvSpPr>
        <p:spPr/>
        <p:txBody>
          <a:bodyPr/>
          <a:lstStyle/>
          <a:p>
            <a:fld id="{7B9E2EC4-3AED-41CA-A2EA-24E9A129AB00}" type="slidenum">
              <a:rPr lang="en-US" smtClean="0"/>
              <a:pPr/>
              <a:t>9</a:t>
            </a:fld>
            <a:endParaRPr lang="en-US" dirty="0"/>
          </a:p>
        </p:txBody>
      </p:sp>
    </p:spTree>
    <p:extLst>
      <p:ext uri="{BB962C8B-B14F-4D97-AF65-F5344CB8AC3E}">
        <p14:creationId xmlns:p14="http://schemas.microsoft.com/office/powerpoint/2010/main" val="12295601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71316" cy="6874935"/>
            <a:chOff x="-8466" y="-8468"/>
            <a:chExt cx="9171316" cy="6874935"/>
          </a:xfrm>
        </p:grpSpPr>
        <p:cxnSp>
          <p:nvCxnSpPr>
            <p:cNvPr id="28" name="Straight Connector 2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30" name="Freeform 2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Freeform 3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Freeform 3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3" name="Freeform 3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4" name="Freeform 3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5" name="Freeform 3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36" name="Freeform 3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1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BA6B3D1-7FCD-433E-A353-CB562A5808DA}" type="datetime1">
              <a:rPr lang="en-US" smtClean="0">
                <a:solidFill>
                  <a:prstClr val="black">
                    <a:tint val="75000"/>
                  </a:prstClr>
                </a:solidFill>
              </a:rPr>
              <a:t>2/20/2018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2607925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EBEC8C5-2C1B-4D96-9A00-413646AEE536}" type="datetime1">
              <a:rPr lang="en-US" smtClean="0">
                <a:solidFill>
                  <a:prstClr val="black">
                    <a:tint val="75000"/>
                  </a:prstClr>
                </a:solidFill>
              </a:rPr>
              <a:t>2/20/2018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647446926"/>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EBEC8C5-2C1B-4D96-9A00-413646AEE536}" type="datetime1">
              <a:rPr lang="en-US" smtClean="0">
                <a:solidFill>
                  <a:prstClr val="black">
                    <a:tint val="75000"/>
                  </a:prstClr>
                </a:solidFill>
              </a:rPr>
              <a:t>2/20/2018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dirty="0">
              <a:solidFill>
                <a:prstClr val="black">
                  <a:tint val="75000"/>
                </a:prstClr>
              </a:solidFill>
            </a:endParaRPr>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484671296"/>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EBEC8C5-2C1B-4D96-9A00-413646AEE536}" type="datetime1">
              <a:rPr lang="en-US" smtClean="0">
                <a:solidFill>
                  <a:prstClr val="black">
                    <a:tint val="75000"/>
                  </a:prstClr>
                </a:solidFill>
              </a:rPr>
              <a:t>2/20/2018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79005840"/>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EBEC8C5-2C1B-4D96-9A00-413646AEE536}" type="datetime1">
              <a:rPr lang="en-US" smtClean="0">
                <a:solidFill>
                  <a:prstClr val="black">
                    <a:tint val="75000"/>
                  </a:prstClr>
                </a:solidFill>
              </a:rPr>
              <a:t>2/20/2018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dirty="0">
              <a:solidFill>
                <a:prstClr val="black">
                  <a:tint val="75000"/>
                </a:prstClr>
              </a:solidFill>
            </a:endParaRPr>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631361523"/>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EBEC8C5-2C1B-4D96-9A00-413646AEE536}" type="datetime1">
              <a:rPr lang="en-US" smtClean="0">
                <a:solidFill>
                  <a:prstClr val="black">
                    <a:tint val="75000"/>
                  </a:prstClr>
                </a:solidFill>
              </a:rPr>
              <a:t>2/20/2018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399264650"/>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E96E3A1-AD0F-43A5-BACA-684AC9629AA6}" type="datetime1">
              <a:rPr lang="en-US" smtClean="0">
                <a:solidFill>
                  <a:prstClr val="black">
                    <a:tint val="75000"/>
                  </a:prstClr>
                </a:solidFill>
              </a:rPr>
              <a:t>2/20/2018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89511715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E23D9A2-D975-4E2D-8B42-6D5A0C01FBB4}" type="datetime1">
              <a:rPr lang="en-US" smtClean="0">
                <a:solidFill>
                  <a:prstClr val="black">
                    <a:tint val="75000"/>
                  </a:prstClr>
                </a:solidFill>
              </a:rPr>
              <a:t>2/20/2018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667073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77D2625-28B6-4751-B7CE-054DC07F8012}" type="datetime1">
              <a:rPr lang="en-US" smtClean="0">
                <a:solidFill>
                  <a:prstClr val="black">
                    <a:tint val="75000"/>
                  </a:prstClr>
                </a:solidFill>
              </a:rPr>
              <a:t>2/20/2018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203853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CE29D4D-956F-4F81-ADC5-6FA681F3EE3C}" type="datetime1">
              <a:rPr lang="en-US" smtClean="0">
                <a:solidFill>
                  <a:prstClr val="black">
                    <a:tint val="75000"/>
                  </a:prstClr>
                </a:solidFill>
              </a:rPr>
              <a:t>2/20/2018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0902242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76C3C82-58A9-400F-A6B2-CD0D3D0979BA}" type="datetime1">
              <a:rPr lang="en-US" smtClean="0">
                <a:solidFill>
                  <a:prstClr val="black">
                    <a:tint val="75000"/>
                  </a:prstClr>
                </a:solidFill>
              </a:rPr>
              <a:t>2/20/2018</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6005059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BA9DC0C-8FD4-4793-B0EF-7CC2473827F2}" type="datetime1">
              <a:rPr lang="en-US" smtClean="0">
                <a:solidFill>
                  <a:prstClr val="black">
                    <a:tint val="75000"/>
                  </a:prstClr>
                </a:solidFill>
              </a:rPr>
              <a:t>2/20/2018</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2308309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0CA7F71-B6AA-46A2-87B9-01138D24F15C}" type="datetime1">
              <a:rPr lang="en-US" smtClean="0">
                <a:solidFill>
                  <a:prstClr val="black">
                    <a:tint val="75000"/>
                  </a:prstClr>
                </a:solidFill>
              </a:rPr>
              <a:t>2/20/2018</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7301111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126D2A2-B024-4ED4-AE4D-0CA8160F917D}" type="datetime1">
              <a:rPr lang="en-US" smtClean="0">
                <a:solidFill>
                  <a:prstClr val="black">
                    <a:tint val="75000"/>
                  </a:prstClr>
                </a:solidFill>
              </a:rPr>
              <a:t>2/20/2018</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4232951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57CC6AF0-0BB6-4D4B-812A-093F67E59B65}" type="datetime1">
              <a:rPr lang="en-US" smtClean="0">
                <a:solidFill>
                  <a:prstClr val="black">
                    <a:tint val="75000"/>
                  </a:prstClr>
                </a:solidFill>
              </a:rPr>
              <a:t>2/20/2018</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7071253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6778F38-523C-453C-AF02-861331F28EC8}" type="datetime1">
              <a:rPr lang="en-US" smtClean="0">
                <a:solidFill>
                  <a:prstClr val="black">
                    <a:tint val="75000"/>
                  </a:prstClr>
                </a:solidFill>
              </a:rPr>
              <a:t>2/20/2018</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0770423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71317" cy="6874935"/>
            <a:chOff x="-8467" y="-8468"/>
            <a:chExt cx="9171317"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EBEC8C5-2C1B-4D96-9A00-413646AEE536}" type="datetime1">
              <a:rPr lang="en-US" smtClean="0">
                <a:solidFill>
                  <a:prstClr val="black">
                    <a:tint val="75000"/>
                  </a:prstClr>
                </a:solidFill>
              </a:rPr>
              <a:t>2/20/2018</a:t>
            </a:fld>
            <a:endParaRPr lang="en-US" dirty="0">
              <a:solidFill>
                <a:prstClr val="black">
                  <a:tint val="75000"/>
                </a:prstClr>
              </a:solidFill>
            </a:endParaRPr>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solidFill>
                <a:prstClr val="black">
                  <a:tint val="75000"/>
                </a:prstClr>
              </a:solidFill>
            </a:endParaRPr>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B6F15528-21DE-4FAA-801E-634DDDAF4B2B}"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34898128"/>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 id="2147483702" r:id="rId12"/>
    <p:sldLayoutId id="2147483703" r:id="rId13"/>
    <p:sldLayoutId id="2147483704" r:id="rId14"/>
    <p:sldLayoutId id="2147483705" r:id="rId15"/>
    <p:sldLayoutId id="2147483706" r:id="rId16"/>
  </p:sldLayoutIdLst>
  <p:hf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7.xml"/><Relationship Id="rId1" Type="http://schemas.openxmlformats.org/officeDocument/2006/relationships/tags" Target="../tags/tag2.xml"/><Relationship Id="rId4" Type="http://schemas.openxmlformats.org/officeDocument/2006/relationships/image" Target="../media/image8.png"/></Relationships>
</file>

<file path=ppt/slides/_rels/slide13.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microsoft.com/office/2007/relationships/diagramDrawing" Target="../diagrams/drawing4.xml"/><Relationship Id="rId3" Type="http://schemas.openxmlformats.org/officeDocument/2006/relationships/image" Target="../media/image6.jpeg"/><Relationship Id="rId7" Type="http://schemas.openxmlformats.org/officeDocument/2006/relationships/diagramColors" Target="../diagrams/colors4.xm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diagramQuickStyle" Target="../diagrams/quickStyle4.xml"/><Relationship Id="rId5" Type="http://schemas.openxmlformats.org/officeDocument/2006/relationships/diagramLayout" Target="../diagrams/layout4.xml"/><Relationship Id="rId4" Type="http://schemas.openxmlformats.org/officeDocument/2006/relationships/diagramData" Target="../diagrams/data4.xml"/></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7.xml"/><Relationship Id="rId1" Type="http://schemas.openxmlformats.org/officeDocument/2006/relationships/tags" Target="../tags/tag3.xml"/><Relationship Id="rId4" Type="http://schemas.openxmlformats.org/officeDocument/2006/relationships/image" Target="../media/image9.png"/></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5.jp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5.jpg"/></Relationships>
</file>

<file path=ppt/slides/_rels/slide2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8" Type="http://schemas.microsoft.com/office/2007/relationships/diagramDrawing" Target="../diagrams/drawing5.xml"/><Relationship Id="rId3" Type="http://schemas.openxmlformats.org/officeDocument/2006/relationships/image" Target="../media/image6.jpeg"/><Relationship Id="rId7" Type="http://schemas.openxmlformats.org/officeDocument/2006/relationships/diagramColors" Target="../diagrams/colors5.xml"/><Relationship Id="rId2" Type="http://schemas.openxmlformats.org/officeDocument/2006/relationships/notesSlide" Target="../notesSlides/notesSlide22.xml"/><Relationship Id="rId1" Type="http://schemas.openxmlformats.org/officeDocument/2006/relationships/slideLayout" Target="../slideLayouts/slideLayout2.xml"/><Relationship Id="rId6" Type="http://schemas.openxmlformats.org/officeDocument/2006/relationships/diagramQuickStyle" Target="../diagrams/quickStyle5.xml"/><Relationship Id="rId5" Type="http://schemas.openxmlformats.org/officeDocument/2006/relationships/diagramLayout" Target="../diagrams/layout5.xml"/><Relationship Id="rId4" Type="http://schemas.openxmlformats.org/officeDocument/2006/relationships/diagramData" Target="../diagrams/data5.xml"/></Relationships>
</file>

<file path=ppt/slides/_rels/slide2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7.xml"/><Relationship Id="rId1" Type="http://schemas.openxmlformats.org/officeDocument/2006/relationships/tags" Target="../tags/tag1.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5.jpg"/></Relationships>
</file>

<file path=ppt/slides/_rels/slide6.xml.rels><?xml version="1.0" encoding="UTF-8" standalone="yes"?>
<Relationships xmlns="http://schemas.openxmlformats.org/package/2006/relationships"><Relationship Id="rId8" Type="http://schemas.microsoft.com/office/2007/relationships/diagramDrawing" Target="../diagrams/drawing1.xml"/><Relationship Id="rId13" Type="http://schemas.microsoft.com/office/2007/relationships/diagramDrawing" Target="../diagrams/drawing2.xml"/><Relationship Id="rId3" Type="http://schemas.openxmlformats.org/officeDocument/2006/relationships/image" Target="../media/image6.jpeg"/><Relationship Id="rId7" Type="http://schemas.openxmlformats.org/officeDocument/2006/relationships/diagramColors" Target="../diagrams/colors1.xml"/><Relationship Id="rId12" Type="http://schemas.openxmlformats.org/officeDocument/2006/relationships/diagramColors" Target="../diagrams/colors2.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QuickStyle" Target="../diagrams/quickStyle1.xml"/><Relationship Id="rId11" Type="http://schemas.openxmlformats.org/officeDocument/2006/relationships/diagramQuickStyle" Target="../diagrams/quickStyle2.xml"/><Relationship Id="rId5" Type="http://schemas.openxmlformats.org/officeDocument/2006/relationships/diagramLayout" Target="../diagrams/layout1.xml"/><Relationship Id="rId10" Type="http://schemas.openxmlformats.org/officeDocument/2006/relationships/diagramLayout" Target="../diagrams/layout2.xml"/><Relationship Id="rId4" Type="http://schemas.openxmlformats.org/officeDocument/2006/relationships/diagramData" Target="../diagrams/data1.xml"/><Relationship Id="rId9" Type="http://schemas.openxmlformats.org/officeDocument/2006/relationships/diagramData" Target="../diagrams/data2.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microsoft.com/office/2007/relationships/diagramDrawing" Target="../diagrams/drawing3.xml"/><Relationship Id="rId3" Type="http://schemas.openxmlformats.org/officeDocument/2006/relationships/image" Target="../media/image6.jpeg"/><Relationship Id="rId7" Type="http://schemas.openxmlformats.org/officeDocument/2006/relationships/diagramColors" Target="../diagrams/colors3.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QuickStyle" Target="../diagrams/quickStyle3.xml"/><Relationship Id="rId5" Type="http://schemas.openxmlformats.org/officeDocument/2006/relationships/diagramLayout" Target="../diagrams/layout3.xml"/><Relationship Id="rId4" Type="http://schemas.openxmlformats.org/officeDocument/2006/relationships/diagramData" Target="../diagrams/data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533400"/>
            <a:ext cx="7924800" cy="76201"/>
          </a:xfrm>
        </p:spPr>
        <p:txBody>
          <a:bodyPr>
            <a:normAutofit fontScale="90000"/>
          </a:bodyPr>
          <a:lstStyle/>
          <a:p>
            <a:r>
              <a:rPr lang="en-US" dirty="0"/>
              <a:t>Organization </a:t>
            </a:r>
          </a:p>
        </p:txBody>
      </p:sp>
      <p:sp>
        <p:nvSpPr>
          <p:cNvPr id="3" name="Subtitle 2"/>
          <p:cNvSpPr>
            <a:spLocks noGrp="1"/>
          </p:cNvSpPr>
          <p:nvPr>
            <p:ph type="subTitle" idx="1"/>
          </p:nvPr>
        </p:nvSpPr>
        <p:spPr>
          <a:xfrm>
            <a:off x="762000" y="2360450"/>
            <a:ext cx="6934200" cy="3886200"/>
          </a:xfrm>
        </p:spPr>
        <p:txBody>
          <a:bodyPr>
            <a:normAutofit fontScale="92500" lnSpcReduction="10000"/>
          </a:bodyPr>
          <a:lstStyle/>
          <a:p>
            <a:endParaRPr lang="en-US" dirty="0">
              <a:solidFill>
                <a:schemeClr val="tx1"/>
              </a:solidFill>
            </a:endParaRPr>
          </a:p>
          <a:p>
            <a:pPr algn="l"/>
            <a:r>
              <a:rPr lang="en-US" sz="2400" b="1" dirty="0">
                <a:solidFill>
                  <a:schemeClr val="tx1"/>
                </a:solidFill>
              </a:rPr>
              <a:t>Best Practices for Managing Third Party Risks</a:t>
            </a:r>
          </a:p>
          <a:p>
            <a:pPr algn="l"/>
            <a:endParaRPr lang="en-US" sz="2400" b="1" dirty="0">
              <a:solidFill>
                <a:schemeClr val="tx1"/>
              </a:solidFill>
            </a:endParaRPr>
          </a:p>
          <a:p>
            <a:pPr algn="l"/>
            <a:r>
              <a:rPr lang="en-US" sz="2400" dirty="0">
                <a:solidFill>
                  <a:schemeClr val="tx1"/>
                </a:solidFill>
              </a:rPr>
              <a:t>	</a:t>
            </a:r>
            <a:r>
              <a:rPr lang="en-US" sz="2000" dirty="0">
                <a:solidFill>
                  <a:schemeClr val="tx1"/>
                </a:solidFill>
              </a:rPr>
              <a:t>Rick </a:t>
            </a:r>
            <a:r>
              <a:rPr lang="en-US" sz="2000" dirty="0" err="1">
                <a:solidFill>
                  <a:schemeClr val="tx1"/>
                </a:solidFill>
              </a:rPr>
              <a:t>Rosati</a:t>
            </a:r>
            <a:r>
              <a:rPr lang="en-US" sz="2000" dirty="0">
                <a:solidFill>
                  <a:schemeClr val="tx1"/>
                </a:solidFill>
              </a:rPr>
              <a:t> – Bureau </a:t>
            </a:r>
            <a:r>
              <a:rPr lang="en-US" sz="2000" dirty="0" err="1">
                <a:solidFill>
                  <a:schemeClr val="tx1"/>
                </a:solidFill>
              </a:rPr>
              <a:t>Veritas</a:t>
            </a:r>
            <a:r>
              <a:rPr lang="en-US" sz="2000" dirty="0">
                <a:solidFill>
                  <a:schemeClr val="tx1"/>
                </a:solidFill>
              </a:rPr>
              <a:t> – Moderator	</a:t>
            </a:r>
          </a:p>
          <a:p>
            <a:pPr algn="l"/>
            <a:r>
              <a:rPr lang="en-US" sz="2000" dirty="0">
                <a:solidFill>
                  <a:schemeClr val="tx1"/>
                </a:solidFill>
              </a:rPr>
              <a:t>	Ann Minzner Conley – Chubb Ltd</a:t>
            </a:r>
          </a:p>
          <a:p>
            <a:pPr algn="l"/>
            <a:r>
              <a:rPr lang="en-US" sz="2000" dirty="0">
                <a:solidFill>
                  <a:schemeClr val="tx1"/>
                </a:solidFill>
              </a:rPr>
              <a:t>	Roberta Telles – IFIA</a:t>
            </a:r>
          </a:p>
          <a:p>
            <a:pPr algn="l"/>
            <a:r>
              <a:rPr lang="en-US" sz="2000" dirty="0">
                <a:solidFill>
                  <a:schemeClr val="tx1"/>
                </a:solidFill>
              </a:rPr>
              <a:t>	Don Mays - Samsung</a:t>
            </a:r>
          </a:p>
          <a:p>
            <a:pPr algn="l"/>
            <a:endParaRPr lang="en-US" dirty="0">
              <a:solidFill>
                <a:schemeClr val="tx1"/>
              </a:solidFill>
            </a:endParaRPr>
          </a:p>
          <a:p>
            <a:pPr algn="l"/>
            <a:endParaRPr lang="en-US" dirty="0">
              <a:solidFill>
                <a:schemeClr val="tx1"/>
              </a:solidFill>
            </a:endParaRPr>
          </a:p>
          <a:p>
            <a:pPr algn="l"/>
            <a:r>
              <a:rPr lang="en-US" sz="1400" dirty="0">
                <a:solidFill>
                  <a:schemeClr val="tx1"/>
                </a:solidFill>
              </a:rPr>
              <a:t>February 23, 2018</a:t>
            </a:r>
          </a:p>
        </p:txBody>
      </p:sp>
      <p:sp>
        <p:nvSpPr>
          <p:cNvPr id="5" name="AutoShape 2" descr="ICPHSOlogoemail (3)"/>
          <p:cNvSpPr>
            <a:spLocks noChangeAspect="1" noChangeArrowheads="1"/>
          </p:cNvSpPr>
          <p:nvPr/>
        </p:nvSpPr>
        <p:spPr bwMode="auto">
          <a:xfrm>
            <a:off x="31750" y="-579438"/>
            <a:ext cx="3810000" cy="85725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0104" y="0"/>
            <a:ext cx="9073896" cy="2029968"/>
          </a:xfrm>
          <a:prstGeom prst="rect">
            <a:avLst/>
          </a:prstGeom>
        </p:spPr>
      </p:pic>
      <p:pic>
        <p:nvPicPr>
          <p:cNvPr id="9218" name="Picture 2" descr="C:\Users\rrosati\AppData\Local\Temp\notes97E53A\image001 (003).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14600" y="5486400"/>
            <a:ext cx="3000375" cy="11239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052842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3"/>
          <p:cNvSpPr>
            <a:spLocks noGrp="1"/>
          </p:cNvSpPr>
          <p:nvPr>
            <p:ph type="title"/>
          </p:nvPr>
        </p:nvSpPr>
        <p:spPr>
          <a:xfrm>
            <a:off x="609600" y="609600"/>
            <a:ext cx="7467600" cy="990600"/>
          </a:xfrm>
        </p:spPr>
        <p:txBody>
          <a:bodyPr/>
          <a:lstStyle/>
          <a:p>
            <a:pPr eaLnBrk="1" hangingPunct="1"/>
            <a:r>
              <a:rPr lang="en-US" altLang="en-US" sz="2400" dirty="0"/>
              <a:t>Scenario #1:  Liability Risk Management Considerations</a:t>
            </a:r>
          </a:p>
        </p:txBody>
      </p:sp>
      <p:sp>
        <p:nvSpPr>
          <p:cNvPr id="11267" name="Content Placeholder 4"/>
          <p:cNvSpPr>
            <a:spLocks noGrp="1"/>
          </p:cNvSpPr>
          <p:nvPr>
            <p:ph idx="1"/>
          </p:nvPr>
        </p:nvSpPr>
        <p:spPr>
          <a:xfrm>
            <a:off x="609600" y="1600200"/>
            <a:ext cx="7772400" cy="4572000"/>
          </a:xfrm>
        </p:spPr>
        <p:txBody>
          <a:bodyPr>
            <a:noAutofit/>
          </a:bodyPr>
          <a:lstStyle/>
          <a:p>
            <a:pPr eaLnBrk="1" hangingPunct="1"/>
            <a:r>
              <a:rPr lang="en-US" altLang="en-US" sz="2400" dirty="0"/>
              <a:t>Foreign v Domestic Suppliers</a:t>
            </a:r>
          </a:p>
          <a:p>
            <a:pPr lvl="1" eaLnBrk="1" hangingPunct="1"/>
            <a:r>
              <a:rPr lang="en-US" altLang="en-US" sz="2000" dirty="0"/>
              <a:t>Foreign Jurisdictional Issues</a:t>
            </a:r>
          </a:p>
          <a:p>
            <a:pPr lvl="1" eaLnBrk="1" hangingPunct="1"/>
            <a:r>
              <a:rPr lang="en-US" altLang="en-US" sz="2000" dirty="0"/>
              <a:t>Risk Transfer Considerations</a:t>
            </a:r>
          </a:p>
          <a:p>
            <a:pPr lvl="1" eaLnBrk="1" hangingPunct="1"/>
            <a:r>
              <a:rPr lang="en-US" altLang="en-US" sz="2000" dirty="0"/>
              <a:t>QA of Domestic Sourced Products</a:t>
            </a:r>
          </a:p>
          <a:p>
            <a:pPr lvl="1" eaLnBrk="1" hangingPunct="1"/>
            <a:endParaRPr lang="en-US" altLang="en-US" sz="2000" dirty="0"/>
          </a:p>
          <a:p>
            <a:pPr eaLnBrk="1" hangingPunct="1"/>
            <a:r>
              <a:rPr lang="en-US" altLang="en-US" sz="2400" dirty="0"/>
              <a:t>Merchandising and Risk Management</a:t>
            </a:r>
          </a:p>
          <a:p>
            <a:pPr lvl="1" eaLnBrk="1" hangingPunct="1"/>
            <a:r>
              <a:rPr lang="en-US" altLang="en-US" sz="2000" dirty="0"/>
              <a:t>Consider Quality and Product Integrity Protocols</a:t>
            </a:r>
          </a:p>
          <a:p>
            <a:pPr lvl="1" eaLnBrk="1" hangingPunct="1"/>
            <a:endParaRPr lang="en-US" altLang="en-US" sz="2000" dirty="0"/>
          </a:p>
          <a:p>
            <a:pPr eaLnBrk="1" hangingPunct="1"/>
            <a:r>
              <a:rPr lang="en-US" altLang="en-US" sz="2400" dirty="0"/>
              <a:t>Brand Name v Private Label</a:t>
            </a:r>
          </a:p>
          <a:p>
            <a:pPr lvl="1" eaLnBrk="1" hangingPunct="1"/>
            <a:r>
              <a:rPr lang="en-US" altLang="en-US" sz="2000" dirty="0"/>
              <a:t>Case Law Examples</a:t>
            </a:r>
          </a:p>
        </p:txBody>
      </p:sp>
      <p:pic>
        <p:nvPicPr>
          <p:cNvPr id="11269"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 y="6553200"/>
            <a:ext cx="1255713" cy="1285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946734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685800"/>
          </a:xfrm>
        </p:spPr>
        <p:txBody>
          <a:bodyPr/>
          <a:lstStyle/>
          <a:p>
            <a:r>
              <a:rPr lang="en-US" dirty="0"/>
              <a:t>Scenario 2</a:t>
            </a:r>
          </a:p>
        </p:txBody>
      </p:sp>
      <p:sp>
        <p:nvSpPr>
          <p:cNvPr id="3" name="Content Placeholder 2"/>
          <p:cNvSpPr>
            <a:spLocks noGrp="1"/>
          </p:cNvSpPr>
          <p:nvPr>
            <p:ph idx="1"/>
          </p:nvPr>
        </p:nvSpPr>
        <p:spPr>
          <a:xfrm>
            <a:off x="593123" y="1447801"/>
            <a:ext cx="6347714" cy="3886200"/>
          </a:xfrm>
        </p:spPr>
        <p:txBody>
          <a:bodyPr>
            <a:normAutofit fontScale="92500"/>
          </a:bodyPr>
          <a:lstStyle/>
          <a:p>
            <a:pPr marL="0" indent="0">
              <a:lnSpc>
                <a:spcPct val="150000"/>
              </a:lnSpc>
              <a:buNone/>
            </a:pPr>
            <a:r>
              <a:rPr lang="en-US" sz="2200" dirty="0"/>
              <a:t>For foreign made products sourced from the same major manufacturers, CostMart has set up their own QA inspection team at each distribution center where the shipments are received.  Each shipment is accompanied by a Certificate of Compliance indicating that the tools meet both regulatory requirements as well as industry standards.  The QA team checks for damaged shipments. </a:t>
            </a:r>
          </a:p>
          <a:p>
            <a:pPr marL="0" indent="0">
              <a:buNone/>
            </a:pPr>
            <a:endParaRPr lang="en-US" dirty="0"/>
          </a:p>
        </p:txBody>
      </p:sp>
      <p:pic>
        <p:nvPicPr>
          <p:cNvPr id="4098" name="Picture 2" descr="C:\Users\rrosati\AppData\Local\Temp\notes97E53A\image001 (003).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38400" y="5486400"/>
            <a:ext cx="3000375" cy="11239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854978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6F15528-21DE-4FAA-801E-634DDDAF4B2B}" type="slidenum">
              <a:rPr lang="en-US" smtClean="0">
                <a:solidFill>
                  <a:prstClr val="black">
                    <a:tint val="75000"/>
                  </a:prstClr>
                </a:solidFill>
              </a:rPr>
              <a:pPr/>
              <a:t>12</a:t>
            </a:fld>
            <a:endParaRPr lang="en-US" dirty="0">
              <a:solidFill>
                <a:prstClr val="black">
                  <a:tint val="75000"/>
                </a:prstClr>
              </a:solidFill>
            </a:endParaRPr>
          </a:p>
        </p:txBody>
      </p:sp>
      <p:pic>
        <p:nvPicPr>
          <p:cNvPr id="3" name="Picture 2"/>
          <p:cNvPicPr>
            <a:picLocks/>
          </p:cNvPicPr>
          <p:nvPr>
            <p:custDataLst>
              <p:tags r:id="rId1"/>
            </p:custDataLst>
          </p:nvPr>
        </p:nvPicPr>
        <p:blipFill>
          <a:blip r:embed="rId4">
            <a:extLst>
              <a:ext uri="{28A0092B-C50C-407E-A947-70E740481C1C}">
                <a14:useLocalDpi xmlns:a14="http://schemas.microsoft.com/office/drawing/2010/main" val="0"/>
              </a:ext>
            </a:extLst>
          </a:blip>
          <a:stretch>
            <a:fillRect/>
          </a:stretch>
        </p:blipFill>
        <p:spPr>
          <a:xfrm>
            <a:off x="254000" y="254000"/>
            <a:ext cx="8636000" cy="6350000"/>
          </a:xfrm>
          <a:prstGeom prst="rect">
            <a:avLst/>
          </a:prstGeom>
        </p:spPr>
      </p:pic>
    </p:spTree>
    <p:extLst>
      <p:ext uri="{BB962C8B-B14F-4D97-AF65-F5344CB8AC3E}">
        <p14:creationId xmlns:p14="http://schemas.microsoft.com/office/powerpoint/2010/main" val="8642756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685800"/>
          </a:xfrm>
        </p:spPr>
        <p:txBody>
          <a:bodyPr/>
          <a:lstStyle/>
          <a:p>
            <a:r>
              <a:rPr lang="en-US" dirty="0">
                <a:solidFill>
                  <a:srgbClr val="255CAD"/>
                </a:solidFill>
              </a:rPr>
              <a:t>Foreign Sourcing Risks</a:t>
            </a:r>
          </a:p>
        </p:txBody>
      </p:sp>
      <p:sp>
        <p:nvSpPr>
          <p:cNvPr id="3" name="Content Placeholder 2"/>
          <p:cNvSpPr>
            <a:spLocks noGrp="1"/>
          </p:cNvSpPr>
          <p:nvPr>
            <p:ph idx="1"/>
          </p:nvPr>
        </p:nvSpPr>
        <p:spPr>
          <a:xfrm>
            <a:off x="381000" y="1524000"/>
            <a:ext cx="6576313" cy="4190733"/>
          </a:xfrm>
        </p:spPr>
        <p:txBody>
          <a:bodyPr>
            <a:normAutofit fontScale="92500" lnSpcReduction="10000"/>
          </a:bodyPr>
          <a:lstStyle/>
          <a:p>
            <a:pPr marL="457200" lvl="1" indent="0">
              <a:buNone/>
            </a:pPr>
            <a:r>
              <a:rPr lang="en-US" sz="1900" dirty="0"/>
              <a:t>Generally considered medium risk, however:</a:t>
            </a:r>
          </a:p>
          <a:p>
            <a:pPr lvl="1"/>
            <a:r>
              <a:rPr lang="en-US" sz="1900" dirty="0"/>
              <a:t>QA inspections should be done at factory in country of origin</a:t>
            </a:r>
          </a:p>
          <a:p>
            <a:pPr lvl="1"/>
            <a:r>
              <a:rPr lang="en-US" sz="1900" dirty="0"/>
              <a:t>Quality Management Systems and Certificates of Compliance do not provide safety assurance</a:t>
            </a:r>
          </a:p>
          <a:p>
            <a:pPr lvl="1"/>
            <a:r>
              <a:rPr lang="en-US" sz="1900" dirty="0"/>
              <a:t>Testing is still critical</a:t>
            </a:r>
          </a:p>
          <a:p>
            <a:pPr lvl="1"/>
            <a:r>
              <a:rPr lang="en-US" sz="1900" dirty="0"/>
              <a:t>Regular factory audits are important to uncover hidden risks</a:t>
            </a:r>
          </a:p>
          <a:p>
            <a:pPr lvl="1"/>
            <a:r>
              <a:rPr lang="en-US" sz="1900" dirty="0"/>
              <a:t>Supplier scorecards are necessary to “incentivize” good performance – should drive testing and inspection frequency</a:t>
            </a:r>
          </a:p>
          <a:p>
            <a:pPr lvl="1"/>
            <a:r>
              <a:rPr lang="en-US" sz="1900" dirty="0"/>
              <a:t>CostMart still has responsibility for reporting safety issues.</a:t>
            </a:r>
          </a:p>
          <a:p>
            <a:pPr lvl="1"/>
            <a:endParaRPr lang="en-US" dirty="0"/>
          </a:p>
        </p:txBody>
      </p:sp>
      <p:pic>
        <p:nvPicPr>
          <p:cNvPr id="10" name="Picture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90800" y="5480587"/>
            <a:ext cx="2057400" cy="1069565"/>
          </a:xfrm>
          <a:prstGeom prst="rect">
            <a:avLst/>
          </a:prstGeom>
        </p:spPr>
      </p:pic>
    </p:spTree>
    <p:extLst>
      <p:ext uri="{BB962C8B-B14F-4D97-AF65-F5344CB8AC3E}">
        <p14:creationId xmlns:p14="http://schemas.microsoft.com/office/powerpoint/2010/main" val="2037884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68520"/>
            <a:ext cx="6781801" cy="617280"/>
          </a:xfrm>
        </p:spPr>
        <p:txBody>
          <a:bodyPr>
            <a:normAutofit fontScale="90000"/>
          </a:bodyPr>
          <a:lstStyle/>
          <a:p>
            <a:r>
              <a:rPr lang="en-US" b="1" dirty="0">
                <a:solidFill>
                  <a:schemeClr val="accent2"/>
                </a:solidFill>
              </a:rPr>
              <a:t>Scenario 2: best practices</a:t>
            </a:r>
          </a:p>
        </p:txBody>
      </p:sp>
      <p:sp>
        <p:nvSpPr>
          <p:cNvPr id="3" name="Content Placeholder 2"/>
          <p:cNvSpPr>
            <a:spLocks noGrp="1"/>
          </p:cNvSpPr>
          <p:nvPr>
            <p:ph idx="1"/>
          </p:nvPr>
        </p:nvSpPr>
        <p:spPr>
          <a:xfrm>
            <a:off x="381000" y="685800"/>
            <a:ext cx="7620000" cy="6400800"/>
          </a:xfrm>
        </p:spPr>
        <p:txBody>
          <a:bodyPr>
            <a:normAutofit/>
          </a:bodyPr>
          <a:lstStyle/>
          <a:p>
            <a:pPr marL="0" indent="0">
              <a:lnSpc>
                <a:spcPct val="150000"/>
              </a:lnSpc>
              <a:spcBef>
                <a:spcPts val="2400"/>
              </a:spcBef>
              <a:buNone/>
            </a:pPr>
            <a:r>
              <a:rPr lang="en-US" sz="2000" b="1" dirty="0"/>
              <a:t>Issues: </a:t>
            </a:r>
          </a:p>
          <a:p>
            <a:pPr>
              <a:lnSpc>
                <a:spcPct val="150000"/>
              </a:lnSpc>
              <a:spcBef>
                <a:spcPts val="600"/>
              </a:spcBef>
              <a:spcAft>
                <a:spcPts val="600"/>
              </a:spcAft>
              <a:buFont typeface="Wingdings" panose="05000000000000000000" pitchFamily="2" charset="2"/>
              <a:buChar char="§"/>
            </a:pPr>
            <a:r>
              <a:rPr lang="en-US" sz="2000" dirty="0"/>
              <a:t>Inspections and doc review at distribution center </a:t>
            </a:r>
            <a:r>
              <a:rPr lang="en-US" sz="2000" b="1" dirty="0"/>
              <a:t>after</a:t>
            </a:r>
            <a:r>
              <a:rPr lang="en-US" sz="2000" dirty="0"/>
              <a:t> product is received</a:t>
            </a:r>
          </a:p>
          <a:p>
            <a:pPr marL="0" indent="0">
              <a:lnSpc>
                <a:spcPct val="150000"/>
              </a:lnSpc>
              <a:spcBef>
                <a:spcPts val="600"/>
              </a:spcBef>
              <a:spcAft>
                <a:spcPts val="1200"/>
              </a:spcAft>
              <a:buNone/>
            </a:pPr>
            <a:r>
              <a:rPr lang="en-US" sz="2000" b="1" dirty="0"/>
              <a:t>Recommended practices: </a:t>
            </a:r>
          </a:p>
          <a:p>
            <a:pPr marL="342900" lvl="1" indent="-342900">
              <a:lnSpc>
                <a:spcPct val="150000"/>
              </a:lnSpc>
              <a:spcBef>
                <a:spcPts val="600"/>
              </a:spcBef>
              <a:spcAft>
                <a:spcPts val="600"/>
              </a:spcAft>
              <a:buFont typeface="Wingdings" panose="05000000000000000000" pitchFamily="2" charset="2"/>
              <a:buChar char="§"/>
            </a:pPr>
            <a:r>
              <a:rPr lang="en-US" sz="2000" dirty="0"/>
              <a:t>Conduct desk audit, review docs </a:t>
            </a:r>
            <a:r>
              <a:rPr lang="en-US" sz="2000" b="1" dirty="0"/>
              <a:t>before</a:t>
            </a:r>
            <a:r>
              <a:rPr lang="en-US" sz="2000" dirty="0"/>
              <a:t> products are shipped</a:t>
            </a:r>
          </a:p>
          <a:p>
            <a:pPr marL="342900" lvl="1" indent="-342900">
              <a:lnSpc>
                <a:spcPct val="150000"/>
              </a:lnSpc>
              <a:spcBef>
                <a:spcPts val="600"/>
              </a:spcBef>
              <a:spcAft>
                <a:spcPts val="600"/>
              </a:spcAft>
              <a:buFont typeface="Wingdings" panose="05000000000000000000" pitchFamily="2" charset="2"/>
              <a:buChar char="§"/>
            </a:pPr>
            <a:r>
              <a:rPr lang="en-US" sz="2000" dirty="0"/>
              <a:t>Conduct inspections earlier in the chain (at country of origin)</a:t>
            </a:r>
          </a:p>
          <a:p>
            <a:pPr marL="342900" lvl="1" indent="-342900">
              <a:lnSpc>
                <a:spcPct val="150000"/>
              </a:lnSpc>
              <a:spcBef>
                <a:spcPts val="600"/>
              </a:spcBef>
              <a:spcAft>
                <a:spcPts val="600"/>
              </a:spcAft>
              <a:buFont typeface="Wingdings" panose="05000000000000000000" pitchFamily="2" charset="2"/>
              <a:buChar char="§"/>
            </a:pPr>
            <a:r>
              <a:rPr lang="en-US" sz="2000" dirty="0"/>
              <a:t>Use third-party to supplement / validate internal inspections</a:t>
            </a:r>
          </a:p>
          <a:p>
            <a:pPr marL="342900" lvl="1" indent="-342900">
              <a:lnSpc>
                <a:spcPct val="150000"/>
              </a:lnSpc>
              <a:spcBef>
                <a:spcPts val="600"/>
              </a:spcBef>
              <a:spcAft>
                <a:spcPts val="600"/>
              </a:spcAft>
              <a:buFont typeface="Wingdings" panose="05000000000000000000" pitchFamily="2" charset="2"/>
              <a:buChar char="§"/>
            </a:pPr>
            <a:r>
              <a:rPr lang="en-US" sz="2000" dirty="0"/>
              <a:t>Provide training to CostMart inspectors </a:t>
            </a:r>
          </a:p>
          <a:p>
            <a:pPr marL="342900" lvl="1" indent="-342900">
              <a:lnSpc>
                <a:spcPct val="150000"/>
              </a:lnSpc>
              <a:spcBef>
                <a:spcPts val="600"/>
              </a:spcBef>
              <a:spcAft>
                <a:spcPts val="600"/>
              </a:spcAft>
              <a:buFont typeface="Wingdings" panose="05000000000000000000" pitchFamily="2" charset="2"/>
              <a:buChar char="§"/>
            </a:pPr>
            <a:r>
              <a:rPr lang="en-US" sz="2000" dirty="0"/>
              <a:t>Due-diligence to ensure integrity of testing and certification</a:t>
            </a:r>
          </a:p>
        </p:txBody>
      </p:sp>
      <p:pic>
        <p:nvPicPr>
          <p:cNvPr id="6" name="Picture 5" descr="template logo.jpg">
            <a:extLst>
              <a:ext uri="{FF2B5EF4-FFF2-40B4-BE49-F238E27FC236}">
                <a16:creationId xmlns:a16="http://schemas.microsoft.com/office/drawing/2014/main" id="{AC3F4C75-B21E-4D98-8C09-D978D1E7A387}"/>
              </a:ext>
            </a:extLst>
          </p:cNvPr>
          <p:cNvPicPr>
            <a:picLocks noChangeAspect="1"/>
          </p:cNvPicPr>
          <p:nvPr/>
        </p:nvPicPr>
        <p:blipFill>
          <a:blip r:embed="rId3"/>
          <a:stretch>
            <a:fillRect/>
          </a:stretch>
        </p:blipFill>
        <p:spPr>
          <a:xfrm>
            <a:off x="6019800" y="0"/>
            <a:ext cx="959800" cy="769680"/>
          </a:xfrm>
          <a:prstGeom prst="rect">
            <a:avLst/>
          </a:prstGeom>
        </p:spPr>
      </p:pic>
    </p:spTree>
    <p:extLst>
      <p:ext uri="{BB962C8B-B14F-4D97-AF65-F5344CB8AC3E}">
        <p14:creationId xmlns:p14="http://schemas.microsoft.com/office/powerpoint/2010/main" val="16817705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6489"/>
            <a:ext cx="7162801" cy="753321"/>
          </a:xfrm>
        </p:spPr>
        <p:txBody>
          <a:bodyPr/>
          <a:lstStyle/>
          <a:p>
            <a:r>
              <a:rPr lang="en-US" sz="3200" b="1" dirty="0">
                <a:solidFill>
                  <a:schemeClr val="accent2"/>
                </a:solidFill>
              </a:rPr>
              <a:t>Scenario 2: best practices</a:t>
            </a:r>
          </a:p>
        </p:txBody>
      </p:sp>
      <p:sp>
        <p:nvSpPr>
          <p:cNvPr id="3" name="Content Placeholder 2"/>
          <p:cNvSpPr>
            <a:spLocks noGrp="1"/>
          </p:cNvSpPr>
          <p:nvPr>
            <p:ph idx="1"/>
          </p:nvPr>
        </p:nvSpPr>
        <p:spPr>
          <a:xfrm>
            <a:off x="-1" y="1143000"/>
            <a:ext cx="9128927" cy="5410200"/>
          </a:xfrm>
        </p:spPr>
        <p:txBody>
          <a:bodyPr>
            <a:normAutofit/>
          </a:bodyPr>
          <a:lstStyle/>
          <a:p>
            <a:pPr lvl="1"/>
            <a:endParaRPr lang="en-US" sz="1800" dirty="0"/>
          </a:p>
          <a:p>
            <a:pPr lvl="2"/>
            <a:endParaRPr lang="en-US" sz="1800" dirty="0"/>
          </a:p>
        </p:txBody>
      </p:sp>
      <p:pic>
        <p:nvPicPr>
          <p:cNvPr id="5" name="Picture 4" descr="template logo.jpg">
            <a:extLst>
              <a:ext uri="{FF2B5EF4-FFF2-40B4-BE49-F238E27FC236}">
                <a16:creationId xmlns:a16="http://schemas.microsoft.com/office/drawing/2014/main" id="{8BFC3803-8A20-4B35-BEFF-CFFC690E6EC9}"/>
              </a:ext>
            </a:extLst>
          </p:cNvPr>
          <p:cNvPicPr>
            <a:picLocks noChangeAspect="1"/>
          </p:cNvPicPr>
          <p:nvPr/>
        </p:nvPicPr>
        <p:blipFill>
          <a:blip r:embed="rId3"/>
          <a:stretch>
            <a:fillRect/>
          </a:stretch>
        </p:blipFill>
        <p:spPr>
          <a:xfrm>
            <a:off x="6096000" y="68521"/>
            <a:ext cx="959800" cy="769680"/>
          </a:xfrm>
          <a:prstGeom prst="rect">
            <a:avLst/>
          </a:prstGeom>
        </p:spPr>
      </p:pic>
      <p:graphicFrame>
        <p:nvGraphicFramePr>
          <p:cNvPr id="8" name="Diagram 7">
            <a:extLst>
              <a:ext uri="{FF2B5EF4-FFF2-40B4-BE49-F238E27FC236}">
                <a16:creationId xmlns:a16="http://schemas.microsoft.com/office/drawing/2014/main" id="{5955A74E-AC38-49EE-A663-13CDB41F8323}"/>
              </a:ext>
            </a:extLst>
          </p:cNvPr>
          <p:cNvGraphicFramePr/>
          <p:nvPr>
            <p:extLst/>
          </p:nvPr>
        </p:nvGraphicFramePr>
        <p:xfrm>
          <a:off x="0" y="685800"/>
          <a:ext cx="8991600" cy="1820757"/>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10" name="Text Box 59">
            <a:extLst>
              <a:ext uri="{FF2B5EF4-FFF2-40B4-BE49-F238E27FC236}">
                <a16:creationId xmlns:a16="http://schemas.microsoft.com/office/drawing/2014/main" id="{CFF58A6F-C7C0-47AD-BD4D-DE9C739C025C}"/>
              </a:ext>
            </a:extLst>
          </p:cNvPr>
          <p:cNvSpPr txBox="1">
            <a:spLocks noChangeAspect="1" noChangeArrowheads="1"/>
          </p:cNvSpPr>
          <p:nvPr/>
        </p:nvSpPr>
        <p:spPr bwMode="auto">
          <a:xfrm>
            <a:off x="76200" y="2169679"/>
            <a:ext cx="1187528" cy="2859521"/>
          </a:xfrm>
          <a:prstGeom prst="rect">
            <a:avLst/>
          </a:prstGeom>
          <a:noFill/>
          <a:ln w="9525">
            <a:noFill/>
            <a:round/>
            <a:headEnd/>
            <a:tailEnd/>
          </a:ln>
        </p:spPr>
        <p:txBody>
          <a:bodyPr lIns="0" tIns="6173" rIns="0" bIns="0">
            <a:prstTxWarp prst="textNoShape">
              <a:avLst/>
            </a:prstTxWarp>
          </a:bodyPr>
          <a:lstStyle/>
          <a:p>
            <a:pPr algn="ctr"/>
            <a:r>
              <a:rPr lang="en-US" sz="1200" b="1" dirty="0">
                <a:solidFill>
                  <a:srgbClr val="6E6D5E"/>
                </a:solidFill>
                <a:latin typeface="Arial" panose="020B0604020202020204" pitchFamily="34" charset="0"/>
                <a:ea typeface="'Arial-BoldMT'" charset="0"/>
                <a:cs typeface="Arial" pitchFamily="34" charset="0"/>
              </a:rPr>
              <a:t>Design and Regulatory Review</a:t>
            </a:r>
          </a:p>
          <a:p>
            <a:pPr algn="ctr"/>
            <a:endParaRPr lang="en-US" sz="1200" b="1" dirty="0">
              <a:solidFill>
                <a:srgbClr val="BD1839"/>
              </a:solidFill>
              <a:latin typeface="Arial" panose="020B0604020202020204" pitchFamily="34" charset="0"/>
              <a:ea typeface="'Arial-BoldMT'" charset="0"/>
              <a:cs typeface="Arial" pitchFamily="34" charset="0"/>
            </a:endParaRPr>
          </a:p>
          <a:p>
            <a:pPr algn="ctr"/>
            <a:r>
              <a:rPr lang="en-US" sz="1200" b="1" dirty="0">
                <a:solidFill>
                  <a:srgbClr val="6E6D5E"/>
                </a:solidFill>
                <a:latin typeface="Arial" pitchFamily="34" charset="0"/>
                <a:ea typeface="'Arial-BoldMT'" charset="0"/>
                <a:cs typeface="Arial" pitchFamily="34" charset="0"/>
              </a:rPr>
              <a:t>Specification Development</a:t>
            </a:r>
          </a:p>
          <a:p>
            <a:pPr algn="ctr"/>
            <a:endParaRPr lang="en-US" sz="1200" b="1" dirty="0">
              <a:solidFill>
                <a:srgbClr val="6E6D5E"/>
              </a:solidFill>
              <a:latin typeface="Arial" pitchFamily="34" charset="0"/>
              <a:ea typeface="'Arial-BoldMT'" charset="0"/>
              <a:cs typeface="Arial" pitchFamily="34" charset="0"/>
            </a:endParaRPr>
          </a:p>
          <a:p>
            <a:pPr algn="ctr"/>
            <a:r>
              <a:rPr lang="en-US" sz="1200" b="1" dirty="0">
                <a:solidFill>
                  <a:srgbClr val="6E6D5E"/>
                </a:solidFill>
                <a:latin typeface="Arial" pitchFamily="34" charset="0"/>
                <a:ea typeface="'Arial-BoldMT'" charset="0"/>
                <a:cs typeface="Arial" pitchFamily="34" charset="0"/>
              </a:rPr>
              <a:t>Regulations &amp; Standards Management</a:t>
            </a:r>
          </a:p>
          <a:p>
            <a:pPr algn="ctr"/>
            <a:endParaRPr lang="en-US" sz="1200" b="1" dirty="0">
              <a:solidFill>
                <a:srgbClr val="6E6D5E"/>
              </a:solidFill>
              <a:latin typeface="Arial" pitchFamily="34" charset="0"/>
              <a:ea typeface="'Arial-BoldMT'" charset="0"/>
              <a:cs typeface="Arial" pitchFamily="34" charset="0"/>
            </a:endParaRPr>
          </a:p>
          <a:p>
            <a:pPr algn="ctr"/>
            <a:r>
              <a:rPr lang="en-US" sz="1200" b="1" dirty="0">
                <a:solidFill>
                  <a:srgbClr val="6E6D5E"/>
                </a:solidFill>
                <a:latin typeface="Arial" pitchFamily="34" charset="0"/>
                <a:cs typeface="Arial" pitchFamily="34" charset="0"/>
              </a:rPr>
              <a:t>Training </a:t>
            </a:r>
            <a:endParaRPr lang="en-US" sz="1200" b="1" dirty="0">
              <a:solidFill>
                <a:srgbClr val="6E6D5E"/>
              </a:solidFill>
              <a:latin typeface="Arial" pitchFamily="34" charset="0"/>
              <a:ea typeface="'Arial-BoldMT'" charset="0"/>
              <a:cs typeface="Arial" pitchFamily="34" charset="0"/>
            </a:endParaRPr>
          </a:p>
        </p:txBody>
      </p:sp>
      <p:sp>
        <p:nvSpPr>
          <p:cNvPr id="11" name="Text Box 59">
            <a:extLst>
              <a:ext uri="{FF2B5EF4-FFF2-40B4-BE49-F238E27FC236}">
                <a16:creationId xmlns:a16="http://schemas.microsoft.com/office/drawing/2014/main" id="{CC4C6FE2-75C5-49AF-A7C4-58D9B0FB6D29}"/>
              </a:ext>
            </a:extLst>
          </p:cNvPr>
          <p:cNvSpPr txBox="1">
            <a:spLocks noChangeAspect="1" noChangeArrowheads="1"/>
          </p:cNvSpPr>
          <p:nvPr/>
        </p:nvSpPr>
        <p:spPr bwMode="auto">
          <a:xfrm>
            <a:off x="1295400" y="2210623"/>
            <a:ext cx="1089930" cy="1640321"/>
          </a:xfrm>
          <a:prstGeom prst="rect">
            <a:avLst/>
          </a:prstGeom>
          <a:noFill/>
          <a:ln w="9525">
            <a:noFill/>
            <a:round/>
            <a:headEnd/>
            <a:tailEnd/>
          </a:ln>
        </p:spPr>
        <p:txBody>
          <a:bodyPr lIns="0" tIns="6173" rIns="0" bIns="0">
            <a:prstTxWarp prst="textNoShape">
              <a:avLst/>
            </a:prstTxWarp>
          </a:bodyPr>
          <a:lstStyle/>
          <a:p>
            <a:pPr algn="ctr"/>
            <a:r>
              <a:rPr lang="en-US" sz="1200" b="1" dirty="0">
                <a:solidFill>
                  <a:srgbClr val="6E6D5E"/>
                </a:solidFill>
                <a:latin typeface="Arial" panose="020B0604020202020204" pitchFamily="34" charset="0"/>
                <a:cs typeface="Arial" pitchFamily="34" charset="0"/>
              </a:rPr>
              <a:t>Comparison</a:t>
            </a:r>
          </a:p>
          <a:p>
            <a:pPr algn="ctr"/>
            <a:r>
              <a:rPr lang="en-US" sz="1200" b="1" dirty="0">
                <a:solidFill>
                  <a:srgbClr val="6E6D5E"/>
                </a:solidFill>
                <a:latin typeface="Arial" panose="020B0604020202020204" pitchFamily="34" charset="0"/>
                <a:cs typeface="Arial" pitchFamily="34" charset="0"/>
              </a:rPr>
              <a:t>Testing</a:t>
            </a:r>
          </a:p>
          <a:p>
            <a:pPr algn="ctr"/>
            <a:endParaRPr lang="en-US" sz="1200" b="1" dirty="0">
              <a:solidFill>
                <a:srgbClr val="6E6D5E"/>
              </a:solidFill>
              <a:latin typeface="Arial" panose="020B0604020202020204" pitchFamily="34" charset="0"/>
              <a:cs typeface="Arial" pitchFamily="34" charset="0"/>
            </a:endParaRPr>
          </a:p>
          <a:p>
            <a:pPr algn="ctr"/>
            <a:endParaRPr lang="en-US" sz="1200" b="1" dirty="0">
              <a:solidFill>
                <a:srgbClr val="6E6D5E"/>
              </a:solidFill>
              <a:latin typeface="Arial" panose="020B0604020202020204" pitchFamily="34" charset="0"/>
              <a:cs typeface="Arial" pitchFamily="34" charset="0"/>
            </a:endParaRPr>
          </a:p>
          <a:p>
            <a:pPr algn="ctr"/>
            <a:r>
              <a:rPr lang="en-US" sz="1200" b="1" dirty="0">
                <a:solidFill>
                  <a:srgbClr val="6E6D5E"/>
                </a:solidFill>
                <a:latin typeface="Arial" panose="020B0604020202020204" pitchFamily="34" charset="0"/>
                <a:cs typeface="Arial" pitchFamily="34" charset="0"/>
              </a:rPr>
              <a:t>Supplier</a:t>
            </a:r>
          </a:p>
          <a:p>
            <a:pPr algn="ctr"/>
            <a:r>
              <a:rPr lang="en-US" sz="1200" b="1" dirty="0">
                <a:solidFill>
                  <a:srgbClr val="6E6D5E"/>
                </a:solidFill>
                <a:latin typeface="Arial" panose="020B0604020202020204" pitchFamily="34" charset="0"/>
                <a:cs typeface="Arial" pitchFamily="34" charset="0"/>
              </a:rPr>
              <a:t>Scorecard</a:t>
            </a:r>
          </a:p>
          <a:p>
            <a:pPr algn="ctr"/>
            <a:endParaRPr lang="en-US" sz="1200" b="1" dirty="0">
              <a:solidFill>
                <a:srgbClr val="6E6D5E"/>
              </a:solidFill>
              <a:latin typeface="Arial" panose="020B0604020202020204" pitchFamily="34" charset="0"/>
              <a:cs typeface="Arial" pitchFamily="34" charset="0"/>
            </a:endParaRPr>
          </a:p>
          <a:p>
            <a:pPr algn="ctr"/>
            <a:endParaRPr lang="en-US" sz="1200" b="1" dirty="0">
              <a:solidFill>
                <a:srgbClr val="6E6D5E"/>
              </a:solidFill>
              <a:latin typeface="Arial" panose="020B0604020202020204" pitchFamily="34" charset="0"/>
              <a:cs typeface="Arial" pitchFamily="34" charset="0"/>
            </a:endParaRPr>
          </a:p>
          <a:p>
            <a:pPr algn="ctr"/>
            <a:r>
              <a:rPr lang="en-US" sz="1200" b="1" dirty="0">
                <a:solidFill>
                  <a:srgbClr val="6E6D5E"/>
                </a:solidFill>
                <a:latin typeface="Arial" panose="020B0604020202020204" pitchFamily="34" charset="0"/>
                <a:cs typeface="Arial" pitchFamily="34" charset="0"/>
              </a:rPr>
              <a:t>Training</a:t>
            </a:r>
          </a:p>
        </p:txBody>
      </p:sp>
      <p:sp>
        <p:nvSpPr>
          <p:cNvPr id="12" name="Text Box 59">
            <a:extLst>
              <a:ext uri="{FF2B5EF4-FFF2-40B4-BE49-F238E27FC236}">
                <a16:creationId xmlns:a16="http://schemas.microsoft.com/office/drawing/2014/main" id="{CB256FA7-8AA7-434D-8DCD-1119CB9D8479}"/>
              </a:ext>
            </a:extLst>
          </p:cNvPr>
          <p:cNvSpPr txBox="1">
            <a:spLocks noChangeAspect="1" noChangeArrowheads="1"/>
          </p:cNvSpPr>
          <p:nvPr/>
        </p:nvSpPr>
        <p:spPr bwMode="auto">
          <a:xfrm>
            <a:off x="2548329" y="2169679"/>
            <a:ext cx="1140562" cy="1716521"/>
          </a:xfrm>
          <a:prstGeom prst="rect">
            <a:avLst/>
          </a:prstGeom>
          <a:noFill/>
          <a:ln w="9525">
            <a:noFill/>
            <a:round/>
            <a:headEnd/>
            <a:tailEnd/>
          </a:ln>
        </p:spPr>
        <p:txBody>
          <a:bodyPr lIns="0" tIns="6173" rIns="0" bIns="0">
            <a:prstTxWarp prst="textNoShape">
              <a:avLst/>
            </a:prstTxWarp>
          </a:bodyPr>
          <a:lstStyle/>
          <a:p>
            <a:pPr algn="ctr"/>
            <a:r>
              <a:rPr lang="en-US" sz="1200" b="1" dirty="0">
                <a:solidFill>
                  <a:srgbClr val="6E6D5E"/>
                </a:solidFill>
                <a:latin typeface="Arial" panose="020B0604020202020204" pitchFamily="34" charset="0"/>
                <a:cs typeface="Arial" pitchFamily="34" charset="0"/>
              </a:rPr>
              <a:t>Testing</a:t>
            </a:r>
          </a:p>
          <a:p>
            <a:pPr algn="ctr"/>
            <a:endParaRPr lang="en-US" sz="1200" b="1" dirty="0">
              <a:solidFill>
                <a:srgbClr val="6E6D5E"/>
              </a:solidFill>
              <a:latin typeface="Arial" panose="020B0604020202020204" pitchFamily="34" charset="0"/>
              <a:cs typeface="Arial" pitchFamily="34" charset="0"/>
            </a:endParaRPr>
          </a:p>
          <a:p>
            <a:pPr algn="ctr"/>
            <a:r>
              <a:rPr lang="en-US" sz="1200" b="1" dirty="0">
                <a:solidFill>
                  <a:srgbClr val="6E6D5E"/>
                </a:solidFill>
                <a:latin typeface="Arial" panose="020B0604020202020204" pitchFamily="34" charset="0"/>
                <a:cs typeface="Arial" pitchFamily="34" charset="0"/>
              </a:rPr>
              <a:t>QC Inspection</a:t>
            </a:r>
          </a:p>
          <a:p>
            <a:pPr algn="ctr"/>
            <a:endParaRPr lang="en-US" sz="1200" b="1" dirty="0">
              <a:solidFill>
                <a:srgbClr val="6E6D5E"/>
              </a:solidFill>
              <a:latin typeface="Arial" panose="020B0604020202020204" pitchFamily="34" charset="0"/>
              <a:cs typeface="Arial" pitchFamily="34" charset="0"/>
            </a:endParaRPr>
          </a:p>
          <a:p>
            <a:pPr algn="ctr"/>
            <a:r>
              <a:rPr lang="en-US" sz="1200" b="1" dirty="0">
                <a:solidFill>
                  <a:srgbClr val="6E6D5E"/>
                </a:solidFill>
                <a:latin typeface="Arial" panose="020B0604020202020204" pitchFamily="34" charset="0"/>
                <a:cs typeface="Arial" pitchFamily="34" charset="0"/>
              </a:rPr>
              <a:t>Audit</a:t>
            </a:r>
          </a:p>
          <a:p>
            <a:pPr algn="ctr"/>
            <a:endParaRPr lang="en-US" sz="1200" b="1" dirty="0">
              <a:solidFill>
                <a:srgbClr val="6E6D5E"/>
              </a:solidFill>
              <a:latin typeface="Arial" panose="020B0604020202020204" pitchFamily="34" charset="0"/>
              <a:cs typeface="Arial" pitchFamily="34" charset="0"/>
            </a:endParaRPr>
          </a:p>
          <a:p>
            <a:pPr algn="ctr"/>
            <a:endParaRPr lang="en-US" sz="1200" b="1" dirty="0">
              <a:solidFill>
                <a:srgbClr val="6E6D5E"/>
              </a:solidFill>
              <a:latin typeface="Arial" panose="020B0604020202020204" pitchFamily="34" charset="0"/>
              <a:cs typeface="Arial" pitchFamily="34" charset="0"/>
            </a:endParaRPr>
          </a:p>
        </p:txBody>
      </p:sp>
      <p:sp>
        <p:nvSpPr>
          <p:cNvPr id="13" name="Text Box 59">
            <a:extLst>
              <a:ext uri="{FF2B5EF4-FFF2-40B4-BE49-F238E27FC236}">
                <a16:creationId xmlns:a16="http://schemas.microsoft.com/office/drawing/2014/main" id="{9135A34C-2733-47D3-9516-45DE1A358E9B}"/>
              </a:ext>
            </a:extLst>
          </p:cNvPr>
          <p:cNvSpPr txBox="1">
            <a:spLocks noChangeAspect="1" noChangeArrowheads="1"/>
          </p:cNvSpPr>
          <p:nvPr/>
        </p:nvSpPr>
        <p:spPr bwMode="auto">
          <a:xfrm>
            <a:off x="3951375" y="2169679"/>
            <a:ext cx="1077825" cy="1622103"/>
          </a:xfrm>
          <a:prstGeom prst="rect">
            <a:avLst/>
          </a:prstGeom>
          <a:noFill/>
          <a:ln w="9525">
            <a:noFill/>
            <a:round/>
            <a:headEnd/>
            <a:tailEnd/>
          </a:ln>
        </p:spPr>
        <p:txBody>
          <a:bodyPr lIns="0" tIns="6173" rIns="0" bIns="0">
            <a:prstTxWarp prst="textNoShape">
              <a:avLst/>
            </a:prstTxWarp>
          </a:bodyPr>
          <a:lstStyle/>
          <a:p>
            <a:pPr algn="ctr">
              <a:spcBef>
                <a:spcPts val="0"/>
              </a:spcBef>
            </a:pPr>
            <a:r>
              <a:rPr lang="en-US" sz="1200" b="1" dirty="0">
                <a:solidFill>
                  <a:srgbClr val="6E6D5E"/>
                </a:solidFill>
                <a:latin typeface="Arial" panose="020B0604020202020204" pitchFamily="34" charset="0"/>
                <a:cs typeface="Arial" pitchFamily="34" charset="0"/>
              </a:rPr>
              <a:t>Loading/ unloading Checks</a:t>
            </a:r>
          </a:p>
          <a:p>
            <a:pPr algn="ctr">
              <a:spcBef>
                <a:spcPts val="0"/>
              </a:spcBef>
            </a:pPr>
            <a:endParaRPr lang="en-US" sz="1200" b="1" dirty="0">
              <a:solidFill>
                <a:srgbClr val="6E6D5E"/>
              </a:solidFill>
              <a:latin typeface="Arial" panose="020B0604020202020204" pitchFamily="34" charset="0"/>
              <a:cs typeface="Arial" pitchFamily="34" charset="0"/>
            </a:endParaRPr>
          </a:p>
          <a:p>
            <a:pPr algn="ctr">
              <a:spcBef>
                <a:spcPts val="0"/>
              </a:spcBef>
            </a:pPr>
            <a:endParaRPr lang="en-US" sz="1200" b="1" dirty="0">
              <a:solidFill>
                <a:srgbClr val="6E6D5E"/>
              </a:solidFill>
              <a:latin typeface="Arial" panose="020B0604020202020204" pitchFamily="34" charset="0"/>
              <a:cs typeface="Arial" pitchFamily="34" charset="0"/>
            </a:endParaRPr>
          </a:p>
        </p:txBody>
      </p:sp>
      <p:sp>
        <p:nvSpPr>
          <p:cNvPr id="14" name="Text Box 59">
            <a:extLst>
              <a:ext uri="{FF2B5EF4-FFF2-40B4-BE49-F238E27FC236}">
                <a16:creationId xmlns:a16="http://schemas.microsoft.com/office/drawing/2014/main" id="{53F5A9B9-9812-46E4-AD4D-23995C3D6254}"/>
              </a:ext>
            </a:extLst>
          </p:cNvPr>
          <p:cNvSpPr txBox="1">
            <a:spLocks noChangeAspect="1" noChangeArrowheads="1"/>
          </p:cNvSpPr>
          <p:nvPr/>
        </p:nvSpPr>
        <p:spPr bwMode="auto">
          <a:xfrm>
            <a:off x="5336105" y="2169679"/>
            <a:ext cx="836095" cy="1640321"/>
          </a:xfrm>
          <a:prstGeom prst="rect">
            <a:avLst/>
          </a:prstGeom>
          <a:noFill/>
          <a:ln w="9525">
            <a:noFill/>
            <a:round/>
            <a:headEnd/>
            <a:tailEnd/>
          </a:ln>
        </p:spPr>
        <p:txBody>
          <a:bodyPr lIns="0" tIns="6173" rIns="0" bIns="0">
            <a:prstTxWarp prst="textNoShape">
              <a:avLst/>
            </a:prstTxWarp>
          </a:bodyPr>
          <a:lstStyle/>
          <a:p>
            <a:pPr algn="ctr"/>
            <a:r>
              <a:rPr lang="en-US" sz="1200" b="1" dirty="0">
                <a:solidFill>
                  <a:srgbClr val="6E6D5E"/>
                </a:solidFill>
                <a:latin typeface="Arial" panose="020B0604020202020204" pitchFamily="34" charset="0"/>
                <a:cs typeface="Arial" pitchFamily="34" charset="0"/>
              </a:rPr>
              <a:t>In-Warehouse Testing</a:t>
            </a:r>
          </a:p>
          <a:p>
            <a:pPr algn="ctr"/>
            <a:endParaRPr lang="en-US" sz="1200" b="1" dirty="0">
              <a:solidFill>
                <a:srgbClr val="6E6D5E"/>
              </a:solidFill>
              <a:latin typeface="Arial" panose="020B0604020202020204" pitchFamily="34" charset="0"/>
              <a:cs typeface="Arial" pitchFamily="34" charset="0"/>
            </a:endParaRPr>
          </a:p>
          <a:p>
            <a:pPr algn="ctr"/>
            <a:r>
              <a:rPr lang="en-US" sz="1200" b="1" dirty="0">
                <a:solidFill>
                  <a:srgbClr val="6E6D5E"/>
                </a:solidFill>
                <a:latin typeface="Arial" panose="020B0604020202020204" pitchFamily="34" charset="0"/>
                <a:cs typeface="Arial" pitchFamily="34" charset="0"/>
              </a:rPr>
              <a:t>Mold Prevention Audit</a:t>
            </a:r>
          </a:p>
        </p:txBody>
      </p:sp>
      <p:sp>
        <p:nvSpPr>
          <p:cNvPr id="15" name="Text Box 59">
            <a:extLst>
              <a:ext uri="{FF2B5EF4-FFF2-40B4-BE49-F238E27FC236}">
                <a16:creationId xmlns:a16="http://schemas.microsoft.com/office/drawing/2014/main" id="{4BDD07BA-A743-4401-912D-290511CBFBE8}"/>
              </a:ext>
            </a:extLst>
          </p:cNvPr>
          <p:cNvSpPr txBox="1">
            <a:spLocks noChangeAspect="1" noChangeArrowheads="1"/>
          </p:cNvSpPr>
          <p:nvPr/>
        </p:nvSpPr>
        <p:spPr bwMode="auto">
          <a:xfrm>
            <a:off x="6326228" y="2169679"/>
            <a:ext cx="1251844" cy="2132816"/>
          </a:xfrm>
          <a:prstGeom prst="rect">
            <a:avLst/>
          </a:prstGeom>
          <a:noFill/>
          <a:ln w="9525">
            <a:noFill/>
            <a:round/>
            <a:headEnd/>
            <a:tailEnd/>
          </a:ln>
        </p:spPr>
        <p:txBody>
          <a:bodyPr lIns="0" tIns="6173" rIns="0" bIns="0">
            <a:prstTxWarp prst="textNoShape">
              <a:avLst/>
            </a:prstTxWarp>
          </a:bodyPr>
          <a:lstStyle/>
          <a:p>
            <a:pPr algn="ctr">
              <a:spcBef>
                <a:spcPts val="0"/>
              </a:spcBef>
            </a:pPr>
            <a:r>
              <a:rPr lang="en-US" sz="1200" b="1" dirty="0">
                <a:solidFill>
                  <a:srgbClr val="6E6D5E"/>
                </a:solidFill>
                <a:latin typeface="Arial" panose="020B0604020202020204" pitchFamily="34" charset="0"/>
                <a:cs typeface="Arial" pitchFamily="34" charset="0"/>
              </a:rPr>
              <a:t>In-Store Testing</a:t>
            </a:r>
          </a:p>
          <a:p>
            <a:pPr algn="ctr">
              <a:spcBef>
                <a:spcPts val="0"/>
              </a:spcBef>
            </a:pPr>
            <a:endParaRPr lang="en-US" sz="1200" b="1" dirty="0">
              <a:solidFill>
                <a:srgbClr val="6E6D5E"/>
              </a:solidFill>
              <a:latin typeface="Arial" panose="020B0604020202020204" pitchFamily="34" charset="0"/>
              <a:cs typeface="Arial" pitchFamily="34" charset="0"/>
            </a:endParaRPr>
          </a:p>
          <a:p>
            <a:pPr algn="ctr">
              <a:spcBef>
                <a:spcPts val="0"/>
              </a:spcBef>
            </a:pPr>
            <a:r>
              <a:rPr lang="en-US" sz="1200" b="1" dirty="0">
                <a:solidFill>
                  <a:srgbClr val="6E6D5E"/>
                </a:solidFill>
                <a:latin typeface="Arial" panose="020B0604020202020204" pitchFamily="34" charset="0"/>
                <a:cs typeface="Arial" pitchFamily="34" charset="0"/>
              </a:rPr>
              <a:t>Network Conformity Assessment</a:t>
            </a:r>
          </a:p>
          <a:p>
            <a:pPr algn="ctr">
              <a:lnSpc>
                <a:spcPts val="900"/>
              </a:lnSpc>
              <a:spcBef>
                <a:spcPts val="0"/>
              </a:spcBef>
            </a:pPr>
            <a:endParaRPr lang="en-US" sz="1200" b="1" dirty="0">
              <a:solidFill>
                <a:srgbClr val="6E6D5E"/>
              </a:solidFill>
              <a:latin typeface="Arial" pitchFamily="34" charset="0"/>
              <a:ea typeface="'Arial-BoldMT'" charset="0"/>
              <a:cs typeface="Arial" pitchFamily="34" charset="0"/>
            </a:endParaRPr>
          </a:p>
        </p:txBody>
      </p:sp>
      <p:sp>
        <p:nvSpPr>
          <p:cNvPr id="16" name="Text Box 59">
            <a:extLst>
              <a:ext uri="{FF2B5EF4-FFF2-40B4-BE49-F238E27FC236}">
                <a16:creationId xmlns:a16="http://schemas.microsoft.com/office/drawing/2014/main" id="{DA4448D8-ADCB-40E5-9FDD-B8E0C27722D4}"/>
              </a:ext>
            </a:extLst>
          </p:cNvPr>
          <p:cNvSpPr txBox="1">
            <a:spLocks noChangeAspect="1" noChangeArrowheads="1"/>
          </p:cNvSpPr>
          <p:nvPr/>
        </p:nvSpPr>
        <p:spPr bwMode="auto">
          <a:xfrm>
            <a:off x="7620717" y="2169679"/>
            <a:ext cx="1130674" cy="1640321"/>
          </a:xfrm>
          <a:prstGeom prst="rect">
            <a:avLst/>
          </a:prstGeom>
          <a:noFill/>
          <a:ln w="9525">
            <a:noFill/>
            <a:round/>
            <a:headEnd/>
            <a:tailEnd/>
          </a:ln>
        </p:spPr>
        <p:txBody>
          <a:bodyPr lIns="0" tIns="6173" rIns="0" bIns="0">
            <a:prstTxWarp prst="textNoShape">
              <a:avLst/>
            </a:prstTxWarp>
          </a:bodyPr>
          <a:lstStyle/>
          <a:p>
            <a:pPr algn="ctr">
              <a:spcBef>
                <a:spcPts val="0"/>
              </a:spcBef>
            </a:pPr>
            <a:r>
              <a:rPr lang="en-US" sz="1200" b="1" dirty="0">
                <a:latin typeface="Arial" panose="020B0604020202020204" pitchFamily="34" charset="0"/>
                <a:ea typeface="'Arial-BoldMT'" charset="0"/>
                <a:cs typeface="Arial" pitchFamily="34" charset="0"/>
              </a:rPr>
              <a:t>Failure Analysis</a:t>
            </a:r>
          </a:p>
          <a:p>
            <a:pPr algn="ctr">
              <a:spcBef>
                <a:spcPts val="0"/>
              </a:spcBef>
            </a:pPr>
            <a:endParaRPr lang="en-US" sz="1200" b="1" dirty="0">
              <a:latin typeface="Arial" panose="020B0604020202020204" pitchFamily="34" charset="0"/>
              <a:ea typeface="'Arial-BoldMT'" charset="0"/>
              <a:cs typeface="Arial" pitchFamily="34" charset="0"/>
            </a:endParaRPr>
          </a:p>
          <a:p>
            <a:pPr algn="ctr">
              <a:spcBef>
                <a:spcPts val="0"/>
              </a:spcBef>
            </a:pPr>
            <a:r>
              <a:rPr lang="en-US" sz="1200" b="1" dirty="0">
                <a:latin typeface="Arial" panose="020B0604020202020204" pitchFamily="34" charset="0"/>
                <a:ea typeface="'Arial-BoldMT'" charset="0"/>
                <a:cs typeface="Arial" pitchFamily="34" charset="0"/>
              </a:rPr>
              <a:t>Consumer Panel Evaluation</a:t>
            </a:r>
          </a:p>
          <a:p>
            <a:pPr algn="ctr">
              <a:spcBef>
                <a:spcPts val="0"/>
              </a:spcBef>
            </a:pPr>
            <a:endParaRPr lang="en-US" sz="1200" b="1" dirty="0">
              <a:latin typeface="Arial" panose="020B0604020202020204" pitchFamily="34" charset="0"/>
              <a:ea typeface="'Arial-BoldMT'" charset="0"/>
              <a:cs typeface="Arial" pitchFamily="34" charset="0"/>
            </a:endParaRPr>
          </a:p>
          <a:p>
            <a:pPr algn="ctr">
              <a:spcBef>
                <a:spcPts val="0"/>
              </a:spcBef>
            </a:pPr>
            <a:r>
              <a:rPr lang="en-US" sz="1200" b="1" dirty="0">
                <a:latin typeface="Arial" panose="020B0604020202020204" pitchFamily="34" charset="0"/>
                <a:ea typeface="'Arial-BoldMT'" charset="0"/>
                <a:cs typeface="Arial" pitchFamily="34" charset="0"/>
              </a:rPr>
              <a:t>Product Certification</a:t>
            </a:r>
          </a:p>
          <a:p>
            <a:pPr algn="ctr">
              <a:spcBef>
                <a:spcPts val="0"/>
              </a:spcBef>
            </a:pPr>
            <a:endParaRPr lang="en-US" sz="1200" b="1" dirty="0">
              <a:latin typeface="Arial" panose="020B0604020202020204" pitchFamily="34" charset="0"/>
              <a:ea typeface="'Arial-BoldMT'" charset="0"/>
              <a:cs typeface="Arial" pitchFamily="34" charset="0"/>
            </a:endParaRPr>
          </a:p>
          <a:p>
            <a:pPr algn="ctr">
              <a:spcBef>
                <a:spcPts val="0"/>
              </a:spcBef>
            </a:pPr>
            <a:r>
              <a:rPr lang="en-US" sz="1200" b="1" dirty="0">
                <a:latin typeface="Arial" panose="020B0604020202020204" pitchFamily="34" charset="0"/>
                <a:ea typeface="'Arial-BoldMT'" charset="0"/>
                <a:cs typeface="Arial" pitchFamily="34" charset="0"/>
              </a:rPr>
              <a:t>Smart Products Interoperability</a:t>
            </a:r>
          </a:p>
        </p:txBody>
      </p:sp>
      <p:sp>
        <p:nvSpPr>
          <p:cNvPr id="18" name="Oval 17">
            <a:extLst>
              <a:ext uri="{FF2B5EF4-FFF2-40B4-BE49-F238E27FC236}">
                <a16:creationId xmlns:a16="http://schemas.microsoft.com/office/drawing/2014/main" id="{22D18CC9-AD54-4594-A04D-743D73A49FE5}"/>
              </a:ext>
            </a:extLst>
          </p:cNvPr>
          <p:cNvSpPr/>
          <p:nvPr/>
        </p:nvSpPr>
        <p:spPr>
          <a:xfrm>
            <a:off x="2514600" y="1996681"/>
            <a:ext cx="1222318" cy="1432319"/>
          </a:xfrm>
          <a:prstGeom prst="ellipse">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a:extLst>
              <a:ext uri="{FF2B5EF4-FFF2-40B4-BE49-F238E27FC236}">
                <a16:creationId xmlns:a16="http://schemas.microsoft.com/office/drawing/2014/main" id="{288FACC9-0408-41FC-A543-DFC6F251840A}"/>
              </a:ext>
            </a:extLst>
          </p:cNvPr>
          <p:cNvSpPr/>
          <p:nvPr/>
        </p:nvSpPr>
        <p:spPr>
          <a:xfrm>
            <a:off x="5148956" y="1981199"/>
            <a:ext cx="1251844" cy="1622103"/>
          </a:xfrm>
          <a:prstGeom prst="ellipse">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a:extLst>
              <a:ext uri="{FF2B5EF4-FFF2-40B4-BE49-F238E27FC236}">
                <a16:creationId xmlns:a16="http://schemas.microsoft.com/office/drawing/2014/main" id="{9144299B-B204-4AA5-80AD-B0E739BBC5A7}"/>
              </a:ext>
            </a:extLst>
          </p:cNvPr>
          <p:cNvSpPr/>
          <p:nvPr/>
        </p:nvSpPr>
        <p:spPr>
          <a:xfrm>
            <a:off x="3951375" y="1957837"/>
            <a:ext cx="1093820" cy="1178031"/>
          </a:xfrm>
          <a:prstGeom prst="ellipse">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04731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grpId="0" nodeType="with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heel(1)">
                                      <p:cBhvr>
                                        <p:cTn id="7"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8" grpId="0">
        <p:bldAsOne/>
      </p:bldGraphic>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457200" y="609600"/>
            <a:ext cx="7696200" cy="1066800"/>
          </a:xfrm>
        </p:spPr>
        <p:txBody>
          <a:bodyPr/>
          <a:lstStyle/>
          <a:p>
            <a:pPr eaLnBrk="1" hangingPunct="1"/>
            <a:r>
              <a:rPr lang="en-US" altLang="en-US" sz="2800" dirty="0"/>
              <a:t>Scenario #2:  Liability Risk Management Considerations</a:t>
            </a:r>
          </a:p>
        </p:txBody>
      </p:sp>
      <p:sp>
        <p:nvSpPr>
          <p:cNvPr id="15363" name="Content Placeholder 2"/>
          <p:cNvSpPr>
            <a:spLocks noGrp="1"/>
          </p:cNvSpPr>
          <p:nvPr>
            <p:ph idx="1"/>
          </p:nvPr>
        </p:nvSpPr>
        <p:spPr>
          <a:xfrm>
            <a:off x="609600" y="1676400"/>
            <a:ext cx="6348413" cy="4670425"/>
          </a:xfrm>
        </p:spPr>
        <p:txBody>
          <a:bodyPr>
            <a:normAutofit/>
          </a:bodyPr>
          <a:lstStyle/>
          <a:p>
            <a:pPr eaLnBrk="1" hangingPunct="1"/>
            <a:r>
              <a:rPr lang="en-US" altLang="en-US" sz="2400" dirty="0"/>
              <a:t>Quality Oversight</a:t>
            </a:r>
          </a:p>
          <a:p>
            <a:pPr lvl="1" eaLnBrk="1" hangingPunct="1"/>
            <a:r>
              <a:rPr lang="en-US" altLang="en-US" sz="2000" dirty="0"/>
              <a:t>Certificates of Compliance and Company Practices</a:t>
            </a:r>
          </a:p>
          <a:p>
            <a:pPr lvl="1" eaLnBrk="1" hangingPunct="1"/>
            <a:r>
              <a:rPr lang="en-US" altLang="en-US" sz="2000" dirty="0"/>
              <a:t>Documentation of Response Protocols and Records Retention</a:t>
            </a:r>
          </a:p>
          <a:p>
            <a:pPr lvl="2" eaLnBrk="1" hangingPunct="1"/>
            <a:r>
              <a:rPr lang="en-US" altLang="en-US" sz="2000" dirty="0"/>
              <a:t>Food processor claim example</a:t>
            </a:r>
          </a:p>
          <a:p>
            <a:pPr lvl="1" eaLnBrk="1" hangingPunct="1"/>
            <a:r>
              <a:rPr lang="en-US" altLang="en-US" sz="2000" dirty="0"/>
              <a:t>In House v External QA Resources and Responsibilities</a:t>
            </a:r>
          </a:p>
          <a:p>
            <a:pPr lvl="1" eaLnBrk="1" hangingPunct="1"/>
            <a:r>
              <a:rPr lang="en-US" altLang="en-US" sz="2000" dirty="0"/>
              <a:t>Co-Investment with foreign suppliers</a:t>
            </a:r>
          </a:p>
          <a:p>
            <a:pPr eaLnBrk="1" hangingPunct="1"/>
            <a:endParaRPr lang="en-US" altLang="en-US" sz="1100" dirty="0"/>
          </a:p>
          <a:p>
            <a:pPr eaLnBrk="1" hangingPunct="1"/>
            <a:r>
              <a:rPr lang="en-US" altLang="en-US" sz="2400" dirty="0"/>
              <a:t>Vendors Coverage Considerations</a:t>
            </a:r>
          </a:p>
          <a:p>
            <a:pPr eaLnBrk="1" hangingPunct="1"/>
            <a:endParaRPr lang="en-US" altLang="en-US" dirty="0"/>
          </a:p>
          <a:p>
            <a:pPr eaLnBrk="1" hangingPunct="1"/>
            <a:endParaRPr lang="en-US" altLang="en-US" dirty="0"/>
          </a:p>
        </p:txBody>
      </p:sp>
      <p:pic>
        <p:nvPicPr>
          <p:cNvPr id="1536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6477000"/>
            <a:ext cx="1255713" cy="1285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630321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598" y="304800"/>
            <a:ext cx="6347713" cy="685800"/>
          </a:xfrm>
        </p:spPr>
        <p:txBody>
          <a:bodyPr/>
          <a:lstStyle/>
          <a:p>
            <a:r>
              <a:rPr lang="en-US" dirty="0"/>
              <a:t>Scenario 3</a:t>
            </a:r>
          </a:p>
        </p:txBody>
      </p:sp>
      <p:sp>
        <p:nvSpPr>
          <p:cNvPr id="3" name="Content Placeholder 2"/>
          <p:cNvSpPr>
            <a:spLocks noGrp="1"/>
          </p:cNvSpPr>
          <p:nvPr>
            <p:ph idx="1"/>
          </p:nvPr>
        </p:nvSpPr>
        <p:spPr>
          <a:xfrm>
            <a:off x="609598" y="1524000"/>
            <a:ext cx="6347714" cy="3880773"/>
          </a:xfrm>
        </p:spPr>
        <p:txBody>
          <a:bodyPr>
            <a:normAutofit fontScale="92500" lnSpcReduction="10000"/>
          </a:bodyPr>
          <a:lstStyle/>
          <a:p>
            <a:pPr marL="0" indent="0">
              <a:lnSpc>
                <a:spcPct val="150000"/>
              </a:lnSpc>
              <a:buNone/>
            </a:pPr>
            <a:r>
              <a:rPr lang="en-US" sz="2100" dirty="0"/>
              <a:t>For their private label products, CostMart makes sure that the agent they use for sourcing products from various factories has contracted with an independent laboratory who tests a prototype of the power tools to make sure they meet regulations as well as </a:t>
            </a:r>
            <a:r>
              <a:rPr lang="en-US" sz="2100" dirty="0" err="1"/>
              <a:t>CostMart’s</a:t>
            </a:r>
            <a:r>
              <a:rPr lang="en-US" sz="2100" dirty="0"/>
              <a:t> own internal standards.  The agents sends all documentation to </a:t>
            </a:r>
            <a:r>
              <a:rPr lang="en-US" sz="2100" dirty="0" err="1"/>
              <a:t>CostMart’s</a:t>
            </a:r>
            <a:r>
              <a:rPr lang="en-US" sz="2100" dirty="0"/>
              <a:t> headquarters prior to shipping.  Again, </a:t>
            </a:r>
            <a:r>
              <a:rPr lang="en-US" sz="2100" dirty="0" err="1"/>
              <a:t>CostMart’s</a:t>
            </a:r>
            <a:r>
              <a:rPr lang="en-US" sz="2100" dirty="0"/>
              <a:t> domestic QA teams inspect the products upon delivery to the distribution centers.</a:t>
            </a:r>
          </a:p>
          <a:p>
            <a:pPr marL="0" indent="0">
              <a:buNone/>
            </a:pPr>
            <a:endParaRPr lang="en-US" dirty="0"/>
          </a:p>
        </p:txBody>
      </p:sp>
      <p:pic>
        <p:nvPicPr>
          <p:cNvPr id="2050" name="Picture 2" descr="C:\Users\rrosati\AppData\Local\Temp\notes97E53A\image001 (003).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09800" y="5334000"/>
            <a:ext cx="3000375" cy="11239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7670694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6F15528-21DE-4FAA-801E-634DDDAF4B2B}" type="slidenum">
              <a:rPr lang="en-US" smtClean="0">
                <a:solidFill>
                  <a:prstClr val="black">
                    <a:tint val="75000"/>
                  </a:prstClr>
                </a:solidFill>
              </a:rPr>
              <a:pPr/>
              <a:t>18</a:t>
            </a:fld>
            <a:endParaRPr lang="en-US" dirty="0">
              <a:solidFill>
                <a:prstClr val="black">
                  <a:tint val="75000"/>
                </a:prstClr>
              </a:solidFill>
            </a:endParaRPr>
          </a:p>
        </p:txBody>
      </p:sp>
      <p:pic>
        <p:nvPicPr>
          <p:cNvPr id="3" name="Picture 2"/>
          <p:cNvPicPr>
            <a:picLocks/>
          </p:cNvPicPr>
          <p:nvPr>
            <p:custDataLst>
              <p:tags r:id="rId1"/>
            </p:custDataLst>
          </p:nvPr>
        </p:nvPicPr>
        <p:blipFill>
          <a:blip r:embed="rId4">
            <a:extLst>
              <a:ext uri="{28A0092B-C50C-407E-A947-70E740481C1C}">
                <a14:useLocalDpi xmlns:a14="http://schemas.microsoft.com/office/drawing/2010/main" val="0"/>
              </a:ext>
            </a:extLst>
          </a:blip>
          <a:stretch>
            <a:fillRect/>
          </a:stretch>
        </p:blipFill>
        <p:spPr>
          <a:xfrm>
            <a:off x="254000" y="254000"/>
            <a:ext cx="8636000" cy="6350000"/>
          </a:xfrm>
          <a:prstGeom prst="rect">
            <a:avLst/>
          </a:prstGeom>
        </p:spPr>
      </p:pic>
    </p:spTree>
    <p:extLst>
      <p:ext uri="{BB962C8B-B14F-4D97-AF65-F5344CB8AC3E}">
        <p14:creationId xmlns:p14="http://schemas.microsoft.com/office/powerpoint/2010/main" val="142268193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0070C0"/>
                </a:solidFill>
              </a:rPr>
              <a:t>Agents, Labs, and Other Risks</a:t>
            </a:r>
          </a:p>
        </p:txBody>
      </p:sp>
      <p:sp>
        <p:nvSpPr>
          <p:cNvPr id="3" name="Content Placeholder 2"/>
          <p:cNvSpPr>
            <a:spLocks noGrp="1"/>
          </p:cNvSpPr>
          <p:nvPr>
            <p:ph idx="1"/>
          </p:nvPr>
        </p:nvSpPr>
        <p:spPr>
          <a:xfrm>
            <a:off x="381000" y="1524000"/>
            <a:ext cx="6576313" cy="4517363"/>
          </a:xfrm>
        </p:spPr>
        <p:txBody>
          <a:bodyPr>
            <a:normAutofit/>
          </a:bodyPr>
          <a:lstStyle/>
          <a:p>
            <a:pPr marL="457200" lvl="1" indent="0">
              <a:buNone/>
            </a:pPr>
            <a:r>
              <a:rPr lang="en-US" sz="2800" dirty="0"/>
              <a:t>Generally considered high risk.</a:t>
            </a:r>
          </a:p>
          <a:p>
            <a:pPr marL="457200" lvl="1" indent="0">
              <a:buNone/>
            </a:pPr>
            <a:endParaRPr lang="en-US" sz="1200" dirty="0"/>
          </a:p>
          <a:p>
            <a:pPr lvl="1"/>
            <a:r>
              <a:rPr lang="en-US" sz="2800" dirty="0"/>
              <a:t>Loss of supply chain visibility</a:t>
            </a:r>
          </a:p>
          <a:p>
            <a:pPr lvl="1"/>
            <a:r>
              <a:rPr lang="en-US" sz="2800" dirty="0"/>
              <a:t>Agents may not work for </a:t>
            </a:r>
            <a:r>
              <a:rPr lang="en-US" sz="2800" dirty="0" err="1"/>
              <a:t>CostMart’s</a:t>
            </a:r>
            <a:r>
              <a:rPr lang="en-US" sz="2800" dirty="0"/>
              <a:t> best interests </a:t>
            </a:r>
          </a:p>
          <a:p>
            <a:pPr lvl="1"/>
            <a:r>
              <a:rPr lang="en-US" sz="2800" dirty="0"/>
              <a:t>Accurate testing is critical.</a:t>
            </a:r>
          </a:p>
          <a:p>
            <a:pPr lvl="1"/>
            <a:endParaRPr lang="en-US" dirty="0"/>
          </a:p>
        </p:txBody>
      </p:sp>
      <p:pic>
        <p:nvPicPr>
          <p:cNvPr id="5" name="Picture 4" descr="Asset 2.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889375" y="4629150"/>
            <a:ext cx="1365250" cy="209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Asset 2.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041775" y="4781550"/>
            <a:ext cx="1365250" cy="209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7" descr="Asset 2.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194175" y="4933950"/>
            <a:ext cx="1365250" cy="209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8" descr="Asset 2.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346575" y="5086350"/>
            <a:ext cx="1365250" cy="209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654300" y="5295900"/>
            <a:ext cx="2374900" cy="1383509"/>
          </a:xfrm>
          <a:prstGeom prst="rect">
            <a:avLst/>
          </a:prstGeom>
        </p:spPr>
      </p:pic>
    </p:spTree>
    <p:extLst>
      <p:ext uri="{BB962C8B-B14F-4D97-AF65-F5344CB8AC3E}">
        <p14:creationId xmlns:p14="http://schemas.microsoft.com/office/powerpoint/2010/main" val="7303689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2507" y="304800"/>
            <a:ext cx="6347713" cy="685800"/>
          </a:xfrm>
        </p:spPr>
        <p:txBody>
          <a:bodyPr/>
          <a:lstStyle/>
          <a:p>
            <a:r>
              <a:rPr lang="en-US" dirty="0"/>
              <a:t>Case Study </a:t>
            </a:r>
          </a:p>
        </p:txBody>
      </p:sp>
      <p:sp>
        <p:nvSpPr>
          <p:cNvPr id="3" name="Content Placeholder 2"/>
          <p:cNvSpPr>
            <a:spLocks noGrp="1"/>
          </p:cNvSpPr>
          <p:nvPr>
            <p:ph idx="1"/>
          </p:nvPr>
        </p:nvSpPr>
        <p:spPr>
          <a:xfrm>
            <a:off x="533400" y="1066800"/>
            <a:ext cx="6423913" cy="4419600"/>
          </a:xfrm>
        </p:spPr>
        <p:txBody>
          <a:bodyPr>
            <a:normAutofit fontScale="25000" lnSpcReduction="20000"/>
          </a:bodyPr>
          <a:lstStyle/>
          <a:p>
            <a:pPr marL="0" indent="0">
              <a:lnSpc>
                <a:spcPct val="170000"/>
              </a:lnSpc>
              <a:buNone/>
            </a:pPr>
            <a:r>
              <a:rPr lang="en-US" sz="9600" dirty="0"/>
              <a:t>CostMart is the country’s third-largest retailer of hardware and housewares.  They currently source power tools in two different ways.  First, they source directly from large power tool manufacturers with both domestic and foreign operations.  Second, they use agents in China to source power tools for their own private label products.  </a:t>
            </a:r>
          </a:p>
          <a:p>
            <a:pPr marL="0" indent="0">
              <a:buNone/>
            </a:pPr>
            <a:endParaRPr lang="en-US" sz="9600" dirty="0">
              <a:latin typeface="Times New Roman" panose="02020603050405020304" pitchFamily="18" charset="0"/>
              <a:cs typeface="Times New Roman" panose="02020603050405020304" pitchFamily="18" charset="0"/>
            </a:endParaRPr>
          </a:p>
          <a:p>
            <a:pPr marL="0" indent="0">
              <a:buNone/>
            </a:pPr>
            <a:endParaRPr lang="en-US" sz="9600" dirty="0">
              <a:latin typeface="Times New Roman" panose="02020603050405020304" pitchFamily="18" charset="0"/>
              <a:cs typeface="Times New Roman" panose="02020603050405020304" pitchFamily="18" charset="0"/>
            </a:endParaRPr>
          </a:p>
          <a:p>
            <a:pPr marL="0" indent="0">
              <a:buNone/>
            </a:pPr>
            <a:endParaRPr lang="en-US" dirty="0"/>
          </a:p>
          <a:p>
            <a:pPr marL="0" indent="0" algn="ctr">
              <a:buNone/>
            </a:pPr>
            <a:r>
              <a:rPr lang="en-US" dirty="0"/>
              <a:t>                      </a:t>
            </a:r>
          </a:p>
        </p:txBody>
      </p:sp>
      <p:pic>
        <p:nvPicPr>
          <p:cNvPr id="7170" name="Picture 2" descr="C:\Users\rrosati\AppData\Local\Temp\notes97E53A\image001 (003).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09800" y="5562600"/>
            <a:ext cx="3000375" cy="11239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683550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255CAD"/>
                </a:solidFill>
              </a:rPr>
              <a:t>Testing Risks</a:t>
            </a:r>
          </a:p>
        </p:txBody>
      </p:sp>
      <p:sp>
        <p:nvSpPr>
          <p:cNvPr id="3" name="Content Placeholder 2"/>
          <p:cNvSpPr>
            <a:spLocks noGrp="1"/>
          </p:cNvSpPr>
          <p:nvPr>
            <p:ph idx="1"/>
          </p:nvPr>
        </p:nvSpPr>
        <p:spPr>
          <a:xfrm>
            <a:off x="381000" y="1524000"/>
            <a:ext cx="6576313" cy="4517363"/>
          </a:xfrm>
        </p:spPr>
        <p:txBody>
          <a:bodyPr>
            <a:normAutofit/>
          </a:bodyPr>
          <a:lstStyle/>
          <a:p>
            <a:pPr lvl="1"/>
            <a:r>
              <a:rPr lang="en-US" sz="2000" dirty="0"/>
              <a:t>Lab not accredited to perform needed tests</a:t>
            </a:r>
          </a:p>
          <a:p>
            <a:pPr lvl="1"/>
            <a:r>
              <a:rPr lang="en-US" sz="2000" dirty="0"/>
              <a:t>Equipment not calibrated</a:t>
            </a:r>
          </a:p>
          <a:p>
            <a:pPr lvl="1"/>
            <a:r>
              <a:rPr lang="en-US" sz="2000" dirty="0"/>
              <a:t>Wrong test method used</a:t>
            </a:r>
          </a:p>
          <a:p>
            <a:pPr lvl="1"/>
            <a:r>
              <a:rPr lang="en-US" sz="2000" dirty="0"/>
              <a:t>Personnel not trained or qualified</a:t>
            </a:r>
          </a:p>
          <a:p>
            <a:pPr lvl="1"/>
            <a:r>
              <a:rPr lang="en-US" sz="2000" dirty="0"/>
              <a:t>Inaccurate test results</a:t>
            </a:r>
          </a:p>
          <a:p>
            <a:pPr lvl="1"/>
            <a:r>
              <a:rPr lang="en-US" sz="2000" dirty="0"/>
              <a:t>Non-representative (“golden”) samples</a:t>
            </a:r>
          </a:p>
          <a:p>
            <a:pPr lvl="1"/>
            <a:r>
              <a:rPr lang="en-US" sz="2000" dirty="0"/>
              <a:t>Test data not secure</a:t>
            </a:r>
          </a:p>
          <a:p>
            <a:pPr lvl="1"/>
            <a:r>
              <a:rPr lang="en-US" sz="2000" dirty="0"/>
              <a:t>Falsified test data – a growing concern</a:t>
            </a:r>
          </a:p>
          <a:p>
            <a:pPr lvl="1"/>
            <a:endParaRPr lang="en-US" dirty="0"/>
          </a:p>
          <a:p>
            <a:pPr lvl="1"/>
            <a:endParaRPr lang="en-US" dirty="0"/>
          </a:p>
        </p:txBody>
      </p:sp>
      <p:pic>
        <p:nvPicPr>
          <p:cNvPr id="9" name="Picture 8" descr="Asset 2.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346575" y="5086350"/>
            <a:ext cx="1365250" cy="209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362200" y="5295900"/>
            <a:ext cx="2374900" cy="1383509"/>
          </a:xfrm>
          <a:prstGeom prst="rect">
            <a:avLst/>
          </a:prstGeom>
        </p:spPr>
      </p:pic>
    </p:spTree>
    <p:extLst>
      <p:ext uri="{BB962C8B-B14F-4D97-AF65-F5344CB8AC3E}">
        <p14:creationId xmlns:p14="http://schemas.microsoft.com/office/powerpoint/2010/main" val="14972575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20"/>
            <a:ext cx="6705601" cy="617280"/>
          </a:xfrm>
        </p:spPr>
        <p:txBody>
          <a:bodyPr>
            <a:normAutofit fontScale="90000"/>
          </a:bodyPr>
          <a:lstStyle/>
          <a:p>
            <a:r>
              <a:rPr lang="en-US" b="1" dirty="0">
                <a:solidFill>
                  <a:schemeClr val="accent2"/>
                </a:solidFill>
              </a:rPr>
              <a:t>Scenario 3: best practices</a:t>
            </a:r>
          </a:p>
        </p:txBody>
      </p:sp>
      <p:sp>
        <p:nvSpPr>
          <p:cNvPr id="3" name="Content Placeholder 2"/>
          <p:cNvSpPr>
            <a:spLocks noGrp="1"/>
          </p:cNvSpPr>
          <p:nvPr>
            <p:ph idx="1"/>
          </p:nvPr>
        </p:nvSpPr>
        <p:spPr>
          <a:xfrm>
            <a:off x="457200" y="685800"/>
            <a:ext cx="7543800" cy="5334000"/>
          </a:xfrm>
        </p:spPr>
        <p:txBody>
          <a:bodyPr>
            <a:normAutofit/>
          </a:bodyPr>
          <a:lstStyle/>
          <a:p>
            <a:pPr marL="0" indent="0">
              <a:lnSpc>
                <a:spcPct val="150000"/>
              </a:lnSpc>
              <a:spcBef>
                <a:spcPts val="2400"/>
              </a:spcBef>
              <a:buNone/>
            </a:pPr>
            <a:r>
              <a:rPr lang="en-US" sz="2000" b="1" dirty="0"/>
              <a:t>Issues: </a:t>
            </a:r>
          </a:p>
          <a:p>
            <a:pPr>
              <a:lnSpc>
                <a:spcPct val="150000"/>
              </a:lnSpc>
              <a:spcBef>
                <a:spcPts val="600"/>
              </a:spcBef>
              <a:spcAft>
                <a:spcPts val="600"/>
              </a:spcAft>
              <a:buFont typeface="Wingdings" panose="05000000000000000000" pitchFamily="2" charset="2"/>
              <a:buChar char="§"/>
            </a:pPr>
            <a:r>
              <a:rPr lang="en-US" dirty="0"/>
              <a:t>Not ensuring supply chain has the know-how and capabilities</a:t>
            </a:r>
          </a:p>
          <a:p>
            <a:pPr marL="0" indent="0">
              <a:lnSpc>
                <a:spcPct val="150000"/>
              </a:lnSpc>
              <a:spcBef>
                <a:spcPts val="600"/>
              </a:spcBef>
              <a:spcAft>
                <a:spcPts val="1200"/>
              </a:spcAft>
              <a:buNone/>
            </a:pPr>
            <a:r>
              <a:rPr lang="en-US" b="1" dirty="0"/>
              <a:t>Recommended practices: </a:t>
            </a:r>
          </a:p>
          <a:p>
            <a:pPr marL="342900" lvl="1" indent="-342900">
              <a:lnSpc>
                <a:spcPct val="150000"/>
              </a:lnSpc>
              <a:spcBef>
                <a:spcPts val="600"/>
              </a:spcBef>
              <a:spcAft>
                <a:spcPts val="600"/>
              </a:spcAft>
              <a:buFont typeface="Wingdings" panose="05000000000000000000" pitchFamily="2" charset="2"/>
              <a:buChar char="§"/>
            </a:pPr>
            <a:r>
              <a:rPr lang="en-US" sz="1800" dirty="0"/>
              <a:t>Contract comparison testing and building of supplier scorecard</a:t>
            </a:r>
          </a:p>
          <a:p>
            <a:pPr marL="342900" lvl="1" indent="-342900">
              <a:lnSpc>
                <a:spcPct val="150000"/>
              </a:lnSpc>
              <a:spcBef>
                <a:spcPts val="600"/>
              </a:spcBef>
              <a:spcAft>
                <a:spcPts val="600"/>
              </a:spcAft>
              <a:buFont typeface="Wingdings" panose="05000000000000000000" pitchFamily="2" charset="2"/>
              <a:buChar char="§"/>
            </a:pPr>
            <a:r>
              <a:rPr lang="en-US" sz="1800" dirty="0"/>
              <a:t>Review product design to identify potential risks/concerns</a:t>
            </a:r>
          </a:p>
          <a:p>
            <a:pPr marL="342900" lvl="1" indent="-342900">
              <a:lnSpc>
                <a:spcPct val="150000"/>
              </a:lnSpc>
              <a:spcBef>
                <a:spcPts val="600"/>
              </a:spcBef>
              <a:spcAft>
                <a:spcPts val="600"/>
              </a:spcAft>
              <a:buFont typeface="Wingdings" panose="05000000000000000000" pitchFamily="2" charset="2"/>
              <a:buChar char="§"/>
            </a:pPr>
            <a:r>
              <a:rPr lang="en-US" sz="1800" dirty="0"/>
              <a:t>Train supply chain on requirements</a:t>
            </a:r>
          </a:p>
          <a:p>
            <a:pPr marL="342900" lvl="1" indent="-342900">
              <a:lnSpc>
                <a:spcPct val="150000"/>
              </a:lnSpc>
              <a:spcBef>
                <a:spcPts val="600"/>
              </a:spcBef>
              <a:spcAft>
                <a:spcPts val="600"/>
              </a:spcAft>
              <a:buFont typeface="Wingdings" panose="05000000000000000000" pitchFamily="2" charset="2"/>
              <a:buChar char="§"/>
            </a:pPr>
            <a:r>
              <a:rPr lang="en-US" sz="1800" dirty="0"/>
              <a:t>Require certifications: social audits, management systems, safety</a:t>
            </a:r>
          </a:p>
          <a:p>
            <a:pPr marL="342900" lvl="1" indent="-342900">
              <a:lnSpc>
                <a:spcPct val="150000"/>
              </a:lnSpc>
              <a:spcBef>
                <a:spcPts val="600"/>
              </a:spcBef>
              <a:spcAft>
                <a:spcPts val="600"/>
              </a:spcAft>
              <a:buFont typeface="Wingdings" panose="05000000000000000000" pitchFamily="2" charset="2"/>
              <a:buChar char="§"/>
            </a:pPr>
            <a:r>
              <a:rPr lang="en-US" sz="1800" dirty="0"/>
              <a:t>Capabilities audits to assess knowledge, expertise</a:t>
            </a:r>
          </a:p>
          <a:p>
            <a:pPr marL="342900" lvl="1" indent="-342900">
              <a:lnSpc>
                <a:spcPct val="150000"/>
              </a:lnSpc>
              <a:spcBef>
                <a:spcPts val="600"/>
              </a:spcBef>
              <a:spcAft>
                <a:spcPts val="600"/>
              </a:spcAft>
              <a:buFont typeface="Wingdings" panose="05000000000000000000" pitchFamily="2" charset="2"/>
              <a:buChar char="§"/>
            </a:pPr>
            <a:r>
              <a:rPr lang="en-US" sz="1800" dirty="0"/>
              <a:t>In-store testing</a:t>
            </a:r>
          </a:p>
        </p:txBody>
      </p:sp>
      <p:pic>
        <p:nvPicPr>
          <p:cNvPr id="6" name="Picture 5" descr="template logo.jpg">
            <a:extLst>
              <a:ext uri="{FF2B5EF4-FFF2-40B4-BE49-F238E27FC236}">
                <a16:creationId xmlns:a16="http://schemas.microsoft.com/office/drawing/2014/main" id="{AC3F4C75-B21E-4D98-8C09-D978D1E7A387}"/>
              </a:ext>
            </a:extLst>
          </p:cNvPr>
          <p:cNvPicPr>
            <a:picLocks noChangeAspect="1"/>
          </p:cNvPicPr>
          <p:nvPr/>
        </p:nvPicPr>
        <p:blipFill>
          <a:blip r:embed="rId3"/>
          <a:stretch>
            <a:fillRect/>
          </a:stretch>
        </p:blipFill>
        <p:spPr>
          <a:xfrm>
            <a:off x="6019800" y="0"/>
            <a:ext cx="959800" cy="769680"/>
          </a:xfrm>
          <a:prstGeom prst="rect">
            <a:avLst/>
          </a:prstGeom>
        </p:spPr>
      </p:pic>
    </p:spTree>
    <p:extLst>
      <p:ext uri="{BB962C8B-B14F-4D97-AF65-F5344CB8AC3E}">
        <p14:creationId xmlns:p14="http://schemas.microsoft.com/office/powerpoint/2010/main" val="30463940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6489"/>
            <a:ext cx="7162801" cy="753321"/>
          </a:xfrm>
        </p:spPr>
        <p:txBody>
          <a:bodyPr/>
          <a:lstStyle/>
          <a:p>
            <a:r>
              <a:rPr lang="en-US" sz="3200" b="1" dirty="0">
                <a:solidFill>
                  <a:schemeClr val="accent2"/>
                </a:solidFill>
              </a:rPr>
              <a:t>Scenario 3: best practices</a:t>
            </a:r>
          </a:p>
        </p:txBody>
      </p:sp>
      <p:sp>
        <p:nvSpPr>
          <p:cNvPr id="3" name="Content Placeholder 2"/>
          <p:cNvSpPr>
            <a:spLocks noGrp="1"/>
          </p:cNvSpPr>
          <p:nvPr>
            <p:ph idx="1"/>
          </p:nvPr>
        </p:nvSpPr>
        <p:spPr>
          <a:xfrm>
            <a:off x="-1" y="1143000"/>
            <a:ext cx="9128927" cy="5410200"/>
          </a:xfrm>
        </p:spPr>
        <p:txBody>
          <a:bodyPr>
            <a:normAutofit/>
          </a:bodyPr>
          <a:lstStyle/>
          <a:p>
            <a:pPr lvl="1"/>
            <a:endParaRPr lang="en-US" sz="1800" dirty="0"/>
          </a:p>
          <a:p>
            <a:pPr lvl="2"/>
            <a:endParaRPr lang="en-US" sz="1800" dirty="0"/>
          </a:p>
        </p:txBody>
      </p:sp>
      <p:pic>
        <p:nvPicPr>
          <p:cNvPr id="5" name="Picture 4" descr="template logo.jpg">
            <a:extLst>
              <a:ext uri="{FF2B5EF4-FFF2-40B4-BE49-F238E27FC236}">
                <a16:creationId xmlns:a16="http://schemas.microsoft.com/office/drawing/2014/main" id="{8BFC3803-8A20-4B35-BEFF-CFFC690E6EC9}"/>
              </a:ext>
            </a:extLst>
          </p:cNvPr>
          <p:cNvPicPr>
            <a:picLocks noChangeAspect="1"/>
          </p:cNvPicPr>
          <p:nvPr/>
        </p:nvPicPr>
        <p:blipFill>
          <a:blip r:embed="rId3"/>
          <a:stretch>
            <a:fillRect/>
          </a:stretch>
        </p:blipFill>
        <p:spPr>
          <a:xfrm>
            <a:off x="6096000" y="68521"/>
            <a:ext cx="959800" cy="769680"/>
          </a:xfrm>
          <a:prstGeom prst="rect">
            <a:avLst/>
          </a:prstGeom>
        </p:spPr>
      </p:pic>
      <p:graphicFrame>
        <p:nvGraphicFramePr>
          <p:cNvPr id="8" name="Diagram 7">
            <a:extLst>
              <a:ext uri="{FF2B5EF4-FFF2-40B4-BE49-F238E27FC236}">
                <a16:creationId xmlns:a16="http://schemas.microsoft.com/office/drawing/2014/main" id="{5955A74E-AC38-49EE-A663-13CDB41F8323}"/>
              </a:ext>
            </a:extLst>
          </p:cNvPr>
          <p:cNvGraphicFramePr/>
          <p:nvPr>
            <p:extLst/>
          </p:nvPr>
        </p:nvGraphicFramePr>
        <p:xfrm>
          <a:off x="0" y="685800"/>
          <a:ext cx="8991600" cy="1820757"/>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10" name="Text Box 59">
            <a:extLst>
              <a:ext uri="{FF2B5EF4-FFF2-40B4-BE49-F238E27FC236}">
                <a16:creationId xmlns:a16="http://schemas.microsoft.com/office/drawing/2014/main" id="{CFF58A6F-C7C0-47AD-BD4D-DE9C739C025C}"/>
              </a:ext>
            </a:extLst>
          </p:cNvPr>
          <p:cNvSpPr txBox="1">
            <a:spLocks noChangeAspect="1" noChangeArrowheads="1"/>
          </p:cNvSpPr>
          <p:nvPr/>
        </p:nvSpPr>
        <p:spPr bwMode="auto">
          <a:xfrm>
            <a:off x="76200" y="2169679"/>
            <a:ext cx="1187528" cy="2859521"/>
          </a:xfrm>
          <a:prstGeom prst="rect">
            <a:avLst/>
          </a:prstGeom>
          <a:noFill/>
          <a:ln w="9525">
            <a:noFill/>
            <a:round/>
            <a:headEnd/>
            <a:tailEnd/>
          </a:ln>
        </p:spPr>
        <p:txBody>
          <a:bodyPr lIns="0" tIns="6173" rIns="0" bIns="0">
            <a:prstTxWarp prst="textNoShape">
              <a:avLst/>
            </a:prstTxWarp>
          </a:bodyPr>
          <a:lstStyle/>
          <a:p>
            <a:pPr algn="ctr"/>
            <a:r>
              <a:rPr lang="en-US" sz="1200" b="1" dirty="0">
                <a:solidFill>
                  <a:srgbClr val="6E6D5E"/>
                </a:solidFill>
                <a:latin typeface="Arial" panose="020B0604020202020204" pitchFamily="34" charset="0"/>
                <a:ea typeface="'Arial-BoldMT'" charset="0"/>
                <a:cs typeface="Arial" pitchFamily="34" charset="0"/>
              </a:rPr>
              <a:t>Design and Regulatory Review</a:t>
            </a:r>
          </a:p>
          <a:p>
            <a:pPr algn="ctr"/>
            <a:endParaRPr lang="en-US" sz="1200" b="1" dirty="0">
              <a:solidFill>
                <a:srgbClr val="BD1839"/>
              </a:solidFill>
              <a:latin typeface="Arial" panose="020B0604020202020204" pitchFamily="34" charset="0"/>
              <a:ea typeface="'Arial-BoldMT'" charset="0"/>
              <a:cs typeface="Arial" pitchFamily="34" charset="0"/>
            </a:endParaRPr>
          </a:p>
          <a:p>
            <a:pPr algn="ctr"/>
            <a:r>
              <a:rPr lang="en-US" sz="1200" b="1" dirty="0">
                <a:solidFill>
                  <a:srgbClr val="6E6D5E"/>
                </a:solidFill>
                <a:latin typeface="Arial" pitchFamily="34" charset="0"/>
                <a:ea typeface="'Arial-BoldMT'" charset="0"/>
                <a:cs typeface="Arial" pitchFamily="34" charset="0"/>
              </a:rPr>
              <a:t>Specification Development</a:t>
            </a:r>
          </a:p>
          <a:p>
            <a:pPr algn="ctr"/>
            <a:endParaRPr lang="en-US" sz="1200" b="1" dirty="0">
              <a:solidFill>
                <a:srgbClr val="6E6D5E"/>
              </a:solidFill>
              <a:latin typeface="Arial" pitchFamily="34" charset="0"/>
              <a:ea typeface="'Arial-BoldMT'" charset="0"/>
              <a:cs typeface="Arial" pitchFamily="34" charset="0"/>
            </a:endParaRPr>
          </a:p>
          <a:p>
            <a:pPr algn="ctr"/>
            <a:r>
              <a:rPr lang="en-US" sz="1200" b="1" dirty="0">
                <a:solidFill>
                  <a:srgbClr val="6E6D5E"/>
                </a:solidFill>
                <a:latin typeface="Arial" pitchFamily="34" charset="0"/>
                <a:ea typeface="'Arial-BoldMT'" charset="0"/>
                <a:cs typeface="Arial" pitchFamily="34" charset="0"/>
              </a:rPr>
              <a:t>Regulations &amp; Standards Management</a:t>
            </a:r>
          </a:p>
          <a:p>
            <a:pPr algn="ctr"/>
            <a:endParaRPr lang="en-US" sz="1200" b="1" dirty="0">
              <a:solidFill>
                <a:srgbClr val="6E6D5E"/>
              </a:solidFill>
              <a:latin typeface="Arial" pitchFamily="34" charset="0"/>
              <a:ea typeface="'Arial-BoldMT'" charset="0"/>
              <a:cs typeface="Arial" pitchFamily="34" charset="0"/>
            </a:endParaRPr>
          </a:p>
          <a:p>
            <a:pPr algn="ctr"/>
            <a:r>
              <a:rPr lang="en-US" sz="1200" b="1" dirty="0">
                <a:solidFill>
                  <a:srgbClr val="6E6D5E"/>
                </a:solidFill>
                <a:latin typeface="Arial" pitchFamily="34" charset="0"/>
                <a:cs typeface="Arial" pitchFamily="34" charset="0"/>
              </a:rPr>
              <a:t>Training </a:t>
            </a:r>
            <a:endParaRPr lang="en-US" sz="1200" b="1" dirty="0">
              <a:solidFill>
                <a:srgbClr val="6E6D5E"/>
              </a:solidFill>
              <a:latin typeface="Arial" pitchFamily="34" charset="0"/>
              <a:ea typeface="'Arial-BoldMT'" charset="0"/>
              <a:cs typeface="Arial" pitchFamily="34" charset="0"/>
            </a:endParaRPr>
          </a:p>
        </p:txBody>
      </p:sp>
      <p:sp>
        <p:nvSpPr>
          <p:cNvPr id="11" name="Text Box 59">
            <a:extLst>
              <a:ext uri="{FF2B5EF4-FFF2-40B4-BE49-F238E27FC236}">
                <a16:creationId xmlns:a16="http://schemas.microsoft.com/office/drawing/2014/main" id="{CC4C6FE2-75C5-49AF-A7C4-58D9B0FB6D29}"/>
              </a:ext>
            </a:extLst>
          </p:cNvPr>
          <p:cNvSpPr txBox="1">
            <a:spLocks noChangeAspect="1" noChangeArrowheads="1"/>
          </p:cNvSpPr>
          <p:nvPr/>
        </p:nvSpPr>
        <p:spPr bwMode="auto">
          <a:xfrm>
            <a:off x="1295400" y="2210623"/>
            <a:ext cx="1089930" cy="1640321"/>
          </a:xfrm>
          <a:prstGeom prst="rect">
            <a:avLst/>
          </a:prstGeom>
          <a:noFill/>
          <a:ln w="9525">
            <a:noFill/>
            <a:round/>
            <a:headEnd/>
            <a:tailEnd/>
          </a:ln>
        </p:spPr>
        <p:txBody>
          <a:bodyPr lIns="0" tIns="6173" rIns="0" bIns="0">
            <a:prstTxWarp prst="textNoShape">
              <a:avLst/>
            </a:prstTxWarp>
          </a:bodyPr>
          <a:lstStyle/>
          <a:p>
            <a:pPr algn="ctr"/>
            <a:r>
              <a:rPr lang="en-US" sz="1200" b="1" dirty="0">
                <a:solidFill>
                  <a:srgbClr val="6E6D5E"/>
                </a:solidFill>
                <a:latin typeface="Arial" panose="020B0604020202020204" pitchFamily="34" charset="0"/>
                <a:cs typeface="Arial" pitchFamily="34" charset="0"/>
              </a:rPr>
              <a:t>Comparison</a:t>
            </a:r>
          </a:p>
          <a:p>
            <a:pPr algn="ctr"/>
            <a:r>
              <a:rPr lang="en-US" sz="1200" b="1" dirty="0">
                <a:solidFill>
                  <a:srgbClr val="6E6D5E"/>
                </a:solidFill>
                <a:latin typeface="Arial" panose="020B0604020202020204" pitchFamily="34" charset="0"/>
                <a:cs typeface="Arial" pitchFamily="34" charset="0"/>
              </a:rPr>
              <a:t>Testing</a:t>
            </a:r>
          </a:p>
          <a:p>
            <a:pPr algn="ctr"/>
            <a:endParaRPr lang="en-US" sz="1200" b="1" dirty="0">
              <a:solidFill>
                <a:srgbClr val="6E6D5E"/>
              </a:solidFill>
              <a:latin typeface="Arial" panose="020B0604020202020204" pitchFamily="34" charset="0"/>
              <a:cs typeface="Arial" pitchFamily="34" charset="0"/>
            </a:endParaRPr>
          </a:p>
          <a:p>
            <a:pPr algn="ctr"/>
            <a:endParaRPr lang="en-US" sz="1200" b="1" dirty="0">
              <a:solidFill>
                <a:srgbClr val="6E6D5E"/>
              </a:solidFill>
              <a:latin typeface="Arial" panose="020B0604020202020204" pitchFamily="34" charset="0"/>
              <a:cs typeface="Arial" pitchFamily="34" charset="0"/>
            </a:endParaRPr>
          </a:p>
          <a:p>
            <a:pPr algn="ctr"/>
            <a:r>
              <a:rPr lang="en-US" sz="1200" b="1" dirty="0">
                <a:solidFill>
                  <a:srgbClr val="6E6D5E"/>
                </a:solidFill>
                <a:latin typeface="Arial" panose="020B0604020202020204" pitchFamily="34" charset="0"/>
                <a:cs typeface="Arial" pitchFamily="34" charset="0"/>
              </a:rPr>
              <a:t>Supplier</a:t>
            </a:r>
          </a:p>
          <a:p>
            <a:pPr algn="ctr"/>
            <a:r>
              <a:rPr lang="en-US" sz="1200" b="1" dirty="0">
                <a:solidFill>
                  <a:srgbClr val="6E6D5E"/>
                </a:solidFill>
                <a:latin typeface="Arial" panose="020B0604020202020204" pitchFamily="34" charset="0"/>
                <a:cs typeface="Arial" pitchFamily="34" charset="0"/>
              </a:rPr>
              <a:t>Scorecard</a:t>
            </a:r>
          </a:p>
          <a:p>
            <a:pPr algn="ctr"/>
            <a:endParaRPr lang="en-US" sz="1200" b="1" dirty="0">
              <a:solidFill>
                <a:srgbClr val="6E6D5E"/>
              </a:solidFill>
              <a:latin typeface="Arial" panose="020B0604020202020204" pitchFamily="34" charset="0"/>
              <a:cs typeface="Arial" pitchFamily="34" charset="0"/>
            </a:endParaRPr>
          </a:p>
          <a:p>
            <a:pPr algn="ctr"/>
            <a:endParaRPr lang="en-US" sz="1200" b="1" dirty="0">
              <a:solidFill>
                <a:srgbClr val="6E6D5E"/>
              </a:solidFill>
              <a:latin typeface="Arial" panose="020B0604020202020204" pitchFamily="34" charset="0"/>
              <a:cs typeface="Arial" pitchFamily="34" charset="0"/>
            </a:endParaRPr>
          </a:p>
          <a:p>
            <a:pPr algn="ctr"/>
            <a:r>
              <a:rPr lang="en-US" sz="1200" b="1" dirty="0">
                <a:solidFill>
                  <a:srgbClr val="6E6D5E"/>
                </a:solidFill>
                <a:latin typeface="Arial" panose="020B0604020202020204" pitchFamily="34" charset="0"/>
                <a:cs typeface="Arial" pitchFamily="34" charset="0"/>
              </a:rPr>
              <a:t>Training</a:t>
            </a:r>
          </a:p>
        </p:txBody>
      </p:sp>
      <p:sp>
        <p:nvSpPr>
          <p:cNvPr id="12" name="Text Box 59">
            <a:extLst>
              <a:ext uri="{FF2B5EF4-FFF2-40B4-BE49-F238E27FC236}">
                <a16:creationId xmlns:a16="http://schemas.microsoft.com/office/drawing/2014/main" id="{CB256FA7-8AA7-434D-8DCD-1119CB9D8479}"/>
              </a:ext>
            </a:extLst>
          </p:cNvPr>
          <p:cNvSpPr txBox="1">
            <a:spLocks noChangeAspect="1" noChangeArrowheads="1"/>
          </p:cNvSpPr>
          <p:nvPr/>
        </p:nvSpPr>
        <p:spPr bwMode="auto">
          <a:xfrm>
            <a:off x="2548329" y="2169679"/>
            <a:ext cx="1140562" cy="1716521"/>
          </a:xfrm>
          <a:prstGeom prst="rect">
            <a:avLst/>
          </a:prstGeom>
          <a:noFill/>
          <a:ln w="9525">
            <a:noFill/>
            <a:round/>
            <a:headEnd/>
            <a:tailEnd/>
          </a:ln>
        </p:spPr>
        <p:txBody>
          <a:bodyPr lIns="0" tIns="6173" rIns="0" bIns="0">
            <a:prstTxWarp prst="textNoShape">
              <a:avLst/>
            </a:prstTxWarp>
          </a:bodyPr>
          <a:lstStyle/>
          <a:p>
            <a:pPr algn="ctr"/>
            <a:r>
              <a:rPr lang="en-US" sz="1200" b="1" dirty="0">
                <a:solidFill>
                  <a:srgbClr val="6E6D5E"/>
                </a:solidFill>
                <a:latin typeface="Arial" panose="020B0604020202020204" pitchFamily="34" charset="0"/>
                <a:cs typeface="Arial" pitchFamily="34" charset="0"/>
              </a:rPr>
              <a:t>Testing</a:t>
            </a:r>
          </a:p>
          <a:p>
            <a:pPr algn="ctr"/>
            <a:endParaRPr lang="en-US" sz="1200" b="1" dirty="0">
              <a:solidFill>
                <a:srgbClr val="6E6D5E"/>
              </a:solidFill>
              <a:latin typeface="Arial" panose="020B0604020202020204" pitchFamily="34" charset="0"/>
              <a:cs typeface="Arial" pitchFamily="34" charset="0"/>
            </a:endParaRPr>
          </a:p>
          <a:p>
            <a:pPr algn="ctr"/>
            <a:r>
              <a:rPr lang="en-US" sz="1200" b="1" dirty="0">
                <a:solidFill>
                  <a:srgbClr val="6E6D5E"/>
                </a:solidFill>
                <a:latin typeface="Arial" panose="020B0604020202020204" pitchFamily="34" charset="0"/>
                <a:cs typeface="Arial" pitchFamily="34" charset="0"/>
              </a:rPr>
              <a:t>QC Inspection</a:t>
            </a:r>
          </a:p>
          <a:p>
            <a:pPr algn="ctr"/>
            <a:endParaRPr lang="en-US" sz="1200" b="1" dirty="0">
              <a:solidFill>
                <a:srgbClr val="6E6D5E"/>
              </a:solidFill>
              <a:latin typeface="Arial" panose="020B0604020202020204" pitchFamily="34" charset="0"/>
              <a:cs typeface="Arial" pitchFamily="34" charset="0"/>
            </a:endParaRPr>
          </a:p>
          <a:p>
            <a:pPr algn="ctr"/>
            <a:r>
              <a:rPr lang="en-US" sz="1200" b="1" dirty="0">
                <a:solidFill>
                  <a:srgbClr val="6E6D5E"/>
                </a:solidFill>
                <a:latin typeface="Arial" panose="020B0604020202020204" pitchFamily="34" charset="0"/>
                <a:cs typeface="Arial" pitchFamily="34" charset="0"/>
              </a:rPr>
              <a:t>Audit</a:t>
            </a:r>
          </a:p>
          <a:p>
            <a:pPr algn="ctr"/>
            <a:endParaRPr lang="en-US" sz="1200" b="1" dirty="0">
              <a:solidFill>
                <a:srgbClr val="6E6D5E"/>
              </a:solidFill>
              <a:latin typeface="Arial" panose="020B0604020202020204" pitchFamily="34" charset="0"/>
              <a:cs typeface="Arial" pitchFamily="34" charset="0"/>
            </a:endParaRPr>
          </a:p>
          <a:p>
            <a:pPr algn="ctr"/>
            <a:endParaRPr lang="en-US" sz="1200" b="1" dirty="0">
              <a:solidFill>
                <a:srgbClr val="6E6D5E"/>
              </a:solidFill>
              <a:latin typeface="Arial" panose="020B0604020202020204" pitchFamily="34" charset="0"/>
              <a:cs typeface="Arial" pitchFamily="34" charset="0"/>
            </a:endParaRPr>
          </a:p>
        </p:txBody>
      </p:sp>
      <p:sp>
        <p:nvSpPr>
          <p:cNvPr id="13" name="Text Box 59">
            <a:extLst>
              <a:ext uri="{FF2B5EF4-FFF2-40B4-BE49-F238E27FC236}">
                <a16:creationId xmlns:a16="http://schemas.microsoft.com/office/drawing/2014/main" id="{9135A34C-2733-47D3-9516-45DE1A358E9B}"/>
              </a:ext>
            </a:extLst>
          </p:cNvPr>
          <p:cNvSpPr txBox="1">
            <a:spLocks noChangeAspect="1" noChangeArrowheads="1"/>
          </p:cNvSpPr>
          <p:nvPr/>
        </p:nvSpPr>
        <p:spPr bwMode="auto">
          <a:xfrm>
            <a:off x="3951375" y="2169679"/>
            <a:ext cx="1077825" cy="1622103"/>
          </a:xfrm>
          <a:prstGeom prst="rect">
            <a:avLst/>
          </a:prstGeom>
          <a:noFill/>
          <a:ln w="9525">
            <a:noFill/>
            <a:round/>
            <a:headEnd/>
            <a:tailEnd/>
          </a:ln>
        </p:spPr>
        <p:txBody>
          <a:bodyPr lIns="0" tIns="6173" rIns="0" bIns="0">
            <a:prstTxWarp prst="textNoShape">
              <a:avLst/>
            </a:prstTxWarp>
          </a:bodyPr>
          <a:lstStyle/>
          <a:p>
            <a:pPr algn="ctr">
              <a:spcBef>
                <a:spcPts val="0"/>
              </a:spcBef>
            </a:pPr>
            <a:r>
              <a:rPr lang="en-US" sz="1200" b="1" dirty="0">
                <a:solidFill>
                  <a:srgbClr val="6E6D5E"/>
                </a:solidFill>
                <a:latin typeface="Arial" panose="020B0604020202020204" pitchFamily="34" charset="0"/>
                <a:cs typeface="Arial" pitchFamily="34" charset="0"/>
              </a:rPr>
              <a:t>Loading/ unloading Checks</a:t>
            </a:r>
          </a:p>
          <a:p>
            <a:pPr algn="ctr">
              <a:spcBef>
                <a:spcPts val="0"/>
              </a:spcBef>
            </a:pPr>
            <a:endParaRPr lang="en-US" sz="1200" b="1" dirty="0">
              <a:solidFill>
                <a:srgbClr val="6E6D5E"/>
              </a:solidFill>
              <a:latin typeface="Arial" panose="020B0604020202020204" pitchFamily="34" charset="0"/>
              <a:cs typeface="Arial" pitchFamily="34" charset="0"/>
            </a:endParaRPr>
          </a:p>
          <a:p>
            <a:pPr algn="ctr">
              <a:spcBef>
                <a:spcPts val="0"/>
              </a:spcBef>
            </a:pPr>
            <a:endParaRPr lang="en-US" sz="1200" b="1" dirty="0">
              <a:solidFill>
                <a:srgbClr val="6E6D5E"/>
              </a:solidFill>
              <a:latin typeface="Arial" panose="020B0604020202020204" pitchFamily="34" charset="0"/>
              <a:cs typeface="Arial" pitchFamily="34" charset="0"/>
            </a:endParaRPr>
          </a:p>
        </p:txBody>
      </p:sp>
      <p:sp>
        <p:nvSpPr>
          <p:cNvPr id="14" name="Text Box 59">
            <a:extLst>
              <a:ext uri="{FF2B5EF4-FFF2-40B4-BE49-F238E27FC236}">
                <a16:creationId xmlns:a16="http://schemas.microsoft.com/office/drawing/2014/main" id="{53F5A9B9-9812-46E4-AD4D-23995C3D6254}"/>
              </a:ext>
            </a:extLst>
          </p:cNvPr>
          <p:cNvSpPr txBox="1">
            <a:spLocks noChangeAspect="1" noChangeArrowheads="1"/>
          </p:cNvSpPr>
          <p:nvPr/>
        </p:nvSpPr>
        <p:spPr bwMode="auto">
          <a:xfrm>
            <a:off x="5336105" y="2169679"/>
            <a:ext cx="836095" cy="1640321"/>
          </a:xfrm>
          <a:prstGeom prst="rect">
            <a:avLst/>
          </a:prstGeom>
          <a:noFill/>
          <a:ln w="9525">
            <a:noFill/>
            <a:round/>
            <a:headEnd/>
            <a:tailEnd/>
          </a:ln>
        </p:spPr>
        <p:txBody>
          <a:bodyPr lIns="0" tIns="6173" rIns="0" bIns="0">
            <a:prstTxWarp prst="textNoShape">
              <a:avLst/>
            </a:prstTxWarp>
          </a:bodyPr>
          <a:lstStyle/>
          <a:p>
            <a:pPr algn="ctr"/>
            <a:r>
              <a:rPr lang="en-US" sz="1200" b="1" dirty="0">
                <a:solidFill>
                  <a:srgbClr val="6E6D5E"/>
                </a:solidFill>
                <a:latin typeface="Arial" panose="020B0604020202020204" pitchFamily="34" charset="0"/>
                <a:cs typeface="Arial" pitchFamily="34" charset="0"/>
              </a:rPr>
              <a:t>In-Warehouse Testing</a:t>
            </a:r>
          </a:p>
          <a:p>
            <a:pPr algn="ctr"/>
            <a:endParaRPr lang="en-US" sz="1200" b="1" dirty="0">
              <a:solidFill>
                <a:srgbClr val="6E6D5E"/>
              </a:solidFill>
              <a:latin typeface="Arial" panose="020B0604020202020204" pitchFamily="34" charset="0"/>
              <a:cs typeface="Arial" pitchFamily="34" charset="0"/>
            </a:endParaRPr>
          </a:p>
          <a:p>
            <a:pPr algn="ctr"/>
            <a:r>
              <a:rPr lang="en-US" sz="1200" b="1" dirty="0">
                <a:solidFill>
                  <a:srgbClr val="6E6D5E"/>
                </a:solidFill>
                <a:latin typeface="Arial" panose="020B0604020202020204" pitchFamily="34" charset="0"/>
                <a:cs typeface="Arial" pitchFamily="34" charset="0"/>
              </a:rPr>
              <a:t>Mold Prevention Audit</a:t>
            </a:r>
          </a:p>
        </p:txBody>
      </p:sp>
      <p:sp>
        <p:nvSpPr>
          <p:cNvPr id="15" name="Text Box 59">
            <a:extLst>
              <a:ext uri="{FF2B5EF4-FFF2-40B4-BE49-F238E27FC236}">
                <a16:creationId xmlns:a16="http://schemas.microsoft.com/office/drawing/2014/main" id="{4BDD07BA-A743-4401-912D-290511CBFBE8}"/>
              </a:ext>
            </a:extLst>
          </p:cNvPr>
          <p:cNvSpPr txBox="1">
            <a:spLocks noChangeAspect="1" noChangeArrowheads="1"/>
          </p:cNvSpPr>
          <p:nvPr/>
        </p:nvSpPr>
        <p:spPr bwMode="auto">
          <a:xfrm>
            <a:off x="6444356" y="2169679"/>
            <a:ext cx="1251844" cy="2132816"/>
          </a:xfrm>
          <a:prstGeom prst="rect">
            <a:avLst/>
          </a:prstGeom>
          <a:noFill/>
          <a:ln w="9525">
            <a:noFill/>
            <a:round/>
            <a:headEnd/>
            <a:tailEnd/>
          </a:ln>
        </p:spPr>
        <p:txBody>
          <a:bodyPr lIns="0" tIns="6173" rIns="0" bIns="0">
            <a:prstTxWarp prst="textNoShape">
              <a:avLst/>
            </a:prstTxWarp>
          </a:bodyPr>
          <a:lstStyle/>
          <a:p>
            <a:pPr algn="ctr">
              <a:spcBef>
                <a:spcPts val="0"/>
              </a:spcBef>
            </a:pPr>
            <a:r>
              <a:rPr lang="en-US" sz="1200" b="1" dirty="0">
                <a:solidFill>
                  <a:srgbClr val="6E6D5E"/>
                </a:solidFill>
                <a:latin typeface="Arial" panose="020B0604020202020204" pitchFamily="34" charset="0"/>
                <a:cs typeface="Arial" pitchFamily="34" charset="0"/>
              </a:rPr>
              <a:t>In-Store Testing</a:t>
            </a:r>
          </a:p>
          <a:p>
            <a:pPr algn="ctr">
              <a:spcBef>
                <a:spcPts val="0"/>
              </a:spcBef>
            </a:pPr>
            <a:endParaRPr lang="en-US" sz="1200" b="1" dirty="0">
              <a:solidFill>
                <a:srgbClr val="6E6D5E"/>
              </a:solidFill>
              <a:latin typeface="Arial" panose="020B0604020202020204" pitchFamily="34" charset="0"/>
              <a:cs typeface="Arial" pitchFamily="34" charset="0"/>
            </a:endParaRPr>
          </a:p>
        </p:txBody>
      </p:sp>
      <p:sp>
        <p:nvSpPr>
          <p:cNvPr id="16" name="Text Box 59">
            <a:extLst>
              <a:ext uri="{FF2B5EF4-FFF2-40B4-BE49-F238E27FC236}">
                <a16:creationId xmlns:a16="http://schemas.microsoft.com/office/drawing/2014/main" id="{DA4448D8-ADCB-40E5-9FDD-B8E0C27722D4}"/>
              </a:ext>
            </a:extLst>
          </p:cNvPr>
          <p:cNvSpPr txBox="1">
            <a:spLocks noChangeAspect="1" noChangeArrowheads="1"/>
          </p:cNvSpPr>
          <p:nvPr/>
        </p:nvSpPr>
        <p:spPr bwMode="auto">
          <a:xfrm>
            <a:off x="7620717" y="2169679"/>
            <a:ext cx="1130674" cy="1640321"/>
          </a:xfrm>
          <a:prstGeom prst="rect">
            <a:avLst/>
          </a:prstGeom>
          <a:noFill/>
          <a:ln w="9525">
            <a:noFill/>
            <a:round/>
            <a:headEnd/>
            <a:tailEnd/>
          </a:ln>
        </p:spPr>
        <p:txBody>
          <a:bodyPr lIns="0" tIns="6173" rIns="0" bIns="0">
            <a:prstTxWarp prst="textNoShape">
              <a:avLst/>
            </a:prstTxWarp>
          </a:bodyPr>
          <a:lstStyle/>
          <a:p>
            <a:pPr algn="ctr">
              <a:spcBef>
                <a:spcPts val="0"/>
              </a:spcBef>
            </a:pPr>
            <a:r>
              <a:rPr lang="en-US" sz="1200" b="1" dirty="0">
                <a:latin typeface="Arial" panose="020B0604020202020204" pitchFamily="34" charset="0"/>
                <a:ea typeface="'Arial-BoldMT'" charset="0"/>
                <a:cs typeface="Arial" pitchFamily="34" charset="0"/>
              </a:rPr>
              <a:t>Failure Analysis</a:t>
            </a:r>
          </a:p>
          <a:p>
            <a:pPr algn="ctr">
              <a:spcBef>
                <a:spcPts val="0"/>
              </a:spcBef>
            </a:pPr>
            <a:endParaRPr lang="en-US" sz="1200" b="1" dirty="0">
              <a:latin typeface="Arial" panose="020B0604020202020204" pitchFamily="34" charset="0"/>
              <a:ea typeface="'Arial-BoldMT'" charset="0"/>
              <a:cs typeface="Arial" pitchFamily="34" charset="0"/>
            </a:endParaRPr>
          </a:p>
          <a:p>
            <a:pPr algn="ctr">
              <a:spcBef>
                <a:spcPts val="0"/>
              </a:spcBef>
            </a:pPr>
            <a:r>
              <a:rPr lang="en-US" sz="1200" b="1" dirty="0">
                <a:latin typeface="Arial" panose="020B0604020202020204" pitchFamily="34" charset="0"/>
                <a:ea typeface="'Arial-BoldMT'" charset="0"/>
                <a:cs typeface="Arial" pitchFamily="34" charset="0"/>
              </a:rPr>
              <a:t>Consumer Panel Evaluation</a:t>
            </a:r>
          </a:p>
          <a:p>
            <a:pPr algn="ctr">
              <a:spcBef>
                <a:spcPts val="0"/>
              </a:spcBef>
            </a:pPr>
            <a:endParaRPr lang="en-US" sz="1200" b="1" dirty="0">
              <a:latin typeface="Arial" panose="020B0604020202020204" pitchFamily="34" charset="0"/>
              <a:ea typeface="'Arial-BoldMT'" charset="0"/>
              <a:cs typeface="Arial" pitchFamily="34" charset="0"/>
            </a:endParaRPr>
          </a:p>
          <a:p>
            <a:pPr algn="ctr">
              <a:spcBef>
                <a:spcPts val="0"/>
              </a:spcBef>
            </a:pPr>
            <a:r>
              <a:rPr lang="en-US" sz="1200" b="1" dirty="0">
                <a:latin typeface="Arial" panose="020B0604020202020204" pitchFamily="34" charset="0"/>
                <a:ea typeface="'Arial-BoldMT'" charset="0"/>
                <a:cs typeface="Arial" pitchFamily="34" charset="0"/>
              </a:rPr>
              <a:t>Product Certification</a:t>
            </a:r>
          </a:p>
          <a:p>
            <a:pPr algn="ctr">
              <a:spcBef>
                <a:spcPts val="0"/>
              </a:spcBef>
            </a:pPr>
            <a:endParaRPr lang="en-US" sz="1200" b="1" dirty="0">
              <a:latin typeface="Arial" panose="020B0604020202020204" pitchFamily="34" charset="0"/>
              <a:ea typeface="'Arial-BoldMT'" charset="0"/>
              <a:cs typeface="Arial" pitchFamily="34" charset="0"/>
            </a:endParaRPr>
          </a:p>
          <a:p>
            <a:pPr algn="ctr">
              <a:spcBef>
                <a:spcPts val="0"/>
              </a:spcBef>
            </a:pPr>
            <a:r>
              <a:rPr lang="en-US" sz="1200" b="1" dirty="0">
                <a:latin typeface="Arial" panose="020B0604020202020204" pitchFamily="34" charset="0"/>
                <a:ea typeface="'Arial-BoldMT'" charset="0"/>
                <a:cs typeface="Arial" pitchFamily="34" charset="0"/>
              </a:rPr>
              <a:t>Smart Products Interoperability</a:t>
            </a:r>
          </a:p>
        </p:txBody>
      </p:sp>
      <p:sp>
        <p:nvSpPr>
          <p:cNvPr id="18" name="Oval 17">
            <a:extLst>
              <a:ext uri="{FF2B5EF4-FFF2-40B4-BE49-F238E27FC236}">
                <a16:creationId xmlns:a16="http://schemas.microsoft.com/office/drawing/2014/main" id="{22D18CC9-AD54-4594-A04D-743D73A49FE5}"/>
              </a:ext>
            </a:extLst>
          </p:cNvPr>
          <p:cNvSpPr/>
          <p:nvPr/>
        </p:nvSpPr>
        <p:spPr>
          <a:xfrm>
            <a:off x="2514600" y="1996681"/>
            <a:ext cx="1222318" cy="1432319"/>
          </a:xfrm>
          <a:prstGeom prst="ellipse">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a:extLst>
              <a:ext uri="{FF2B5EF4-FFF2-40B4-BE49-F238E27FC236}">
                <a16:creationId xmlns:a16="http://schemas.microsoft.com/office/drawing/2014/main" id="{288FACC9-0408-41FC-A543-DFC6F251840A}"/>
              </a:ext>
            </a:extLst>
          </p:cNvPr>
          <p:cNvSpPr/>
          <p:nvPr/>
        </p:nvSpPr>
        <p:spPr>
          <a:xfrm>
            <a:off x="5148956" y="1981199"/>
            <a:ext cx="1251844" cy="1622103"/>
          </a:xfrm>
          <a:prstGeom prst="ellipse">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a:extLst>
              <a:ext uri="{FF2B5EF4-FFF2-40B4-BE49-F238E27FC236}">
                <a16:creationId xmlns:a16="http://schemas.microsoft.com/office/drawing/2014/main" id="{9144299B-B204-4AA5-80AD-B0E739BBC5A7}"/>
              </a:ext>
            </a:extLst>
          </p:cNvPr>
          <p:cNvSpPr/>
          <p:nvPr/>
        </p:nvSpPr>
        <p:spPr>
          <a:xfrm>
            <a:off x="3951375" y="1957837"/>
            <a:ext cx="1093820" cy="1178031"/>
          </a:xfrm>
          <a:prstGeom prst="ellipse">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a:extLst>
              <a:ext uri="{FF2B5EF4-FFF2-40B4-BE49-F238E27FC236}">
                <a16:creationId xmlns:a16="http://schemas.microsoft.com/office/drawing/2014/main" id="{34CFACEC-6342-4855-BBB7-66B05F2510F7}"/>
              </a:ext>
            </a:extLst>
          </p:cNvPr>
          <p:cNvSpPr/>
          <p:nvPr/>
        </p:nvSpPr>
        <p:spPr>
          <a:xfrm>
            <a:off x="6317900" y="1794930"/>
            <a:ext cx="1501514" cy="1044818"/>
          </a:xfrm>
          <a:prstGeom prst="ellipse">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a:extLst>
              <a:ext uri="{FF2B5EF4-FFF2-40B4-BE49-F238E27FC236}">
                <a16:creationId xmlns:a16="http://schemas.microsoft.com/office/drawing/2014/main" id="{ACC1030A-D062-4AC4-B7A1-AEBD0E313E11}"/>
              </a:ext>
            </a:extLst>
          </p:cNvPr>
          <p:cNvSpPr/>
          <p:nvPr/>
        </p:nvSpPr>
        <p:spPr>
          <a:xfrm>
            <a:off x="1227647" y="1996681"/>
            <a:ext cx="1238926" cy="2132816"/>
          </a:xfrm>
          <a:prstGeom prst="ellipse">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23">
            <a:extLst>
              <a:ext uri="{FF2B5EF4-FFF2-40B4-BE49-F238E27FC236}">
                <a16:creationId xmlns:a16="http://schemas.microsoft.com/office/drawing/2014/main" id="{593DB232-5F66-4C76-A225-88D71509808A}"/>
              </a:ext>
            </a:extLst>
          </p:cNvPr>
          <p:cNvSpPr/>
          <p:nvPr/>
        </p:nvSpPr>
        <p:spPr>
          <a:xfrm>
            <a:off x="44312" y="1850928"/>
            <a:ext cx="1197583" cy="2721072"/>
          </a:xfrm>
          <a:prstGeom prst="ellipse">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a:extLst>
              <a:ext uri="{FF2B5EF4-FFF2-40B4-BE49-F238E27FC236}">
                <a16:creationId xmlns:a16="http://schemas.microsoft.com/office/drawing/2014/main" id="{FBA20F5F-B7C0-41D3-A0A1-AE24E28F282E}"/>
              </a:ext>
            </a:extLst>
          </p:cNvPr>
          <p:cNvSpPr/>
          <p:nvPr/>
        </p:nvSpPr>
        <p:spPr>
          <a:xfrm>
            <a:off x="7609483" y="3276600"/>
            <a:ext cx="1153517" cy="721306"/>
          </a:xfrm>
          <a:prstGeom prst="ellipse">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161060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grpId="0" nodeType="with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heel(1)">
                                      <p:cBhvr>
                                        <p:cTn id="7"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8" grpId="0">
        <p:bldAsOne/>
      </p:bldGraphic>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609600" y="609600"/>
            <a:ext cx="8153400" cy="1320800"/>
          </a:xfrm>
        </p:spPr>
        <p:txBody>
          <a:bodyPr/>
          <a:lstStyle/>
          <a:p>
            <a:pPr eaLnBrk="1" hangingPunct="1"/>
            <a:r>
              <a:rPr lang="en-US" altLang="en-US" sz="2800"/>
              <a:t>Scenario #3:  Liability Risk Management Considerations</a:t>
            </a:r>
          </a:p>
        </p:txBody>
      </p:sp>
      <p:sp>
        <p:nvSpPr>
          <p:cNvPr id="20483" name="Content Placeholder 2"/>
          <p:cNvSpPr>
            <a:spLocks noGrp="1"/>
          </p:cNvSpPr>
          <p:nvPr>
            <p:ph idx="1"/>
          </p:nvPr>
        </p:nvSpPr>
        <p:spPr>
          <a:xfrm>
            <a:off x="533400" y="1752600"/>
            <a:ext cx="7467600" cy="4114800"/>
          </a:xfrm>
        </p:spPr>
        <p:txBody>
          <a:bodyPr>
            <a:noAutofit/>
          </a:bodyPr>
          <a:lstStyle/>
          <a:p>
            <a:pPr eaLnBrk="1" hangingPunct="1"/>
            <a:r>
              <a:rPr lang="en-US" altLang="en-US" sz="1600" b="1" dirty="0"/>
              <a:t>Engagement of independent laboratories</a:t>
            </a:r>
          </a:p>
          <a:p>
            <a:pPr lvl="1" eaLnBrk="1" hangingPunct="1"/>
            <a:r>
              <a:rPr lang="en-US" altLang="en-US" dirty="0"/>
              <a:t>Proto-type testing</a:t>
            </a:r>
          </a:p>
          <a:p>
            <a:pPr lvl="2" eaLnBrk="1" hangingPunct="1"/>
            <a:r>
              <a:rPr lang="en-US" altLang="en-US" sz="1600" dirty="0"/>
              <a:t>Risk Management Considerations</a:t>
            </a:r>
          </a:p>
          <a:p>
            <a:pPr lvl="3" eaLnBrk="1" hangingPunct="1"/>
            <a:r>
              <a:rPr lang="en-US" altLang="en-US" sz="1600" dirty="0"/>
              <a:t>Specifications</a:t>
            </a:r>
          </a:p>
          <a:p>
            <a:pPr lvl="3" eaLnBrk="1" hangingPunct="1"/>
            <a:r>
              <a:rPr lang="en-US" altLang="en-US" sz="1600" dirty="0"/>
              <a:t>Qualified / Accredited</a:t>
            </a:r>
          </a:p>
          <a:p>
            <a:pPr lvl="3" eaLnBrk="1" hangingPunct="1"/>
            <a:r>
              <a:rPr lang="en-US" altLang="en-US" sz="1600" dirty="0"/>
              <a:t>Life  Cycle Analysis</a:t>
            </a:r>
          </a:p>
          <a:p>
            <a:pPr lvl="3" eaLnBrk="1" hangingPunct="1"/>
            <a:r>
              <a:rPr lang="en-US" altLang="en-US" sz="1600" dirty="0"/>
              <a:t>Insurance  Requirements</a:t>
            </a:r>
          </a:p>
          <a:p>
            <a:pPr lvl="1" eaLnBrk="1" hangingPunct="1"/>
            <a:r>
              <a:rPr lang="en-US" altLang="en-US" dirty="0"/>
              <a:t>Testing for regulatory and internal standards compliance</a:t>
            </a:r>
          </a:p>
          <a:p>
            <a:pPr lvl="2" eaLnBrk="1" hangingPunct="1"/>
            <a:r>
              <a:rPr lang="en-US" altLang="en-US" sz="1600" dirty="0"/>
              <a:t>Documentation and Retention</a:t>
            </a:r>
          </a:p>
          <a:p>
            <a:pPr eaLnBrk="1" hangingPunct="1"/>
            <a:r>
              <a:rPr lang="en-US" altLang="en-US" sz="1600" b="1" dirty="0"/>
              <a:t>Documentation reviewed prior to shipping</a:t>
            </a:r>
          </a:p>
          <a:p>
            <a:pPr lvl="1" eaLnBrk="1" hangingPunct="1"/>
            <a:r>
              <a:rPr lang="en-US" altLang="en-US" dirty="0"/>
              <a:t>Cosmetic jewelry manufacturer risk management example</a:t>
            </a:r>
          </a:p>
          <a:p>
            <a:pPr eaLnBrk="1" hangingPunct="1"/>
            <a:r>
              <a:rPr lang="en-US" altLang="en-US" sz="1600" b="1" dirty="0"/>
              <a:t>Internal QA Testing</a:t>
            </a:r>
          </a:p>
        </p:txBody>
      </p:sp>
      <p:pic>
        <p:nvPicPr>
          <p:cNvPr id="2048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 y="6477000"/>
            <a:ext cx="1255713" cy="1285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3159335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2"/>
          <p:cNvSpPr>
            <a:spLocks noChangeArrowheads="1"/>
          </p:cNvSpPr>
          <p:nvPr/>
        </p:nvSpPr>
        <p:spPr bwMode="auto">
          <a:xfrm>
            <a:off x="838200" y="3378200"/>
            <a:ext cx="6934200" cy="181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ts val="1000"/>
              </a:spcBef>
              <a:buClr>
                <a:schemeClr val="accent1"/>
              </a:buClr>
              <a:buSzPct val="80000"/>
              <a:buFont typeface="Wingdings 3" pitchFamily="18" charset="2"/>
              <a:buChar char=""/>
              <a:defRPr>
                <a:solidFill>
                  <a:srgbClr val="404040"/>
                </a:solidFill>
                <a:latin typeface="Trebuchet MS" pitchFamily="34" charset="0"/>
              </a:defRPr>
            </a:lvl1pPr>
            <a:lvl2pPr marL="742950" indent="-285750" eaLnBrk="0" hangingPunct="0">
              <a:spcBef>
                <a:spcPts val="1000"/>
              </a:spcBef>
              <a:buClr>
                <a:schemeClr val="accent1"/>
              </a:buClr>
              <a:buSzPct val="80000"/>
              <a:buFont typeface="Wingdings 3" pitchFamily="18" charset="2"/>
              <a:buChar char=""/>
              <a:defRPr sz="1600">
                <a:solidFill>
                  <a:srgbClr val="404040"/>
                </a:solidFill>
                <a:latin typeface="Trebuchet MS" pitchFamily="34" charset="0"/>
              </a:defRPr>
            </a:lvl2pPr>
            <a:lvl3pPr marL="1143000" indent="-228600" eaLnBrk="0" hangingPunct="0">
              <a:spcBef>
                <a:spcPts val="1000"/>
              </a:spcBef>
              <a:buClr>
                <a:schemeClr val="accent1"/>
              </a:buClr>
              <a:buSzPct val="80000"/>
              <a:buFont typeface="Wingdings 3" pitchFamily="18" charset="2"/>
              <a:buChar char=""/>
              <a:defRPr sz="1400">
                <a:solidFill>
                  <a:srgbClr val="404040"/>
                </a:solidFill>
                <a:latin typeface="Trebuchet MS" pitchFamily="34" charset="0"/>
              </a:defRPr>
            </a:lvl3pPr>
            <a:lvl4pPr marL="1600200" indent="-228600" eaLnBrk="0" hangingPunct="0">
              <a:spcBef>
                <a:spcPts val="1000"/>
              </a:spcBef>
              <a:buClr>
                <a:schemeClr val="accent1"/>
              </a:buClr>
              <a:buSzPct val="80000"/>
              <a:buFont typeface="Wingdings 3" pitchFamily="18" charset="2"/>
              <a:buChar char=""/>
              <a:defRPr sz="1200">
                <a:solidFill>
                  <a:srgbClr val="404040"/>
                </a:solidFill>
                <a:latin typeface="Trebuchet MS" pitchFamily="34" charset="0"/>
              </a:defRPr>
            </a:lvl4pPr>
            <a:lvl5pPr marL="2057400" indent="-228600" eaLnBrk="0" hangingPunct="0">
              <a:spcBef>
                <a:spcPts val="1000"/>
              </a:spcBef>
              <a:buClr>
                <a:schemeClr val="accent1"/>
              </a:buClr>
              <a:buSzPct val="80000"/>
              <a:buFont typeface="Wingdings 3" pitchFamily="18" charset="2"/>
              <a:buChar char=""/>
              <a:defRPr sz="1200">
                <a:solidFill>
                  <a:srgbClr val="404040"/>
                </a:solidFill>
                <a:latin typeface="Trebuchet MS" pitchFamily="34" charset="0"/>
              </a:defRPr>
            </a:lvl5pPr>
            <a:lvl6pPr marL="2514600" indent="-228600" eaLnBrk="0" fontAlgn="base" hangingPunct="0">
              <a:spcBef>
                <a:spcPts val="1000"/>
              </a:spcBef>
              <a:spcAft>
                <a:spcPct val="0"/>
              </a:spcAft>
              <a:buClr>
                <a:schemeClr val="accent1"/>
              </a:buClr>
              <a:buSzPct val="80000"/>
              <a:buFont typeface="Wingdings 3" pitchFamily="18" charset="2"/>
              <a:buChar char=""/>
              <a:defRPr sz="1200">
                <a:solidFill>
                  <a:srgbClr val="404040"/>
                </a:solidFill>
                <a:latin typeface="Trebuchet MS" pitchFamily="34" charset="0"/>
              </a:defRPr>
            </a:lvl6pPr>
            <a:lvl7pPr marL="2971800" indent="-228600" eaLnBrk="0" fontAlgn="base" hangingPunct="0">
              <a:spcBef>
                <a:spcPts val="1000"/>
              </a:spcBef>
              <a:spcAft>
                <a:spcPct val="0"/>
              </a:spcAft>
              <a:buClr>
                <a:schemeClr val="accent1"/>
              </a:buClr>
              <a:buSzPct val="80000"/>
              <a:buFont typeface="Wingdings 3" pitchFamily="18" charset="2"/>
              <a:buChar char=""/>
              <a:defRPr sz="1200">
                <a:solidFill>
                  <a:srgbClr val="404040"/>
                </a:solidFill>
                <a:latin typeface="Trebuchet MS" pitchFamily="34" charset="0"/>
              </a:defRPr>
            </a:lvl7pPr>
            <a:lvl8pPr marL="3429000" indent="-228600" eaLnBrk="0" fontAlgn="base" hangingPunct="0">
              <a:spcBef>
                <a:spcPts val="1000"/>
              </a:spcBef>
              <a:spcAft>
                <a:spcPct val="0"/>
              </a:spcAft>
              <a:buClr>
                <a:schemeClr val="accent1"/>
              </a:buClr>
              <a:buSzPct val="80000"/>
              <a:buFont typeface="Wingdings 3" pitchFamily="18" charset="2"/>
              <a:buChar char=""/>
              <a:defRPr sz="1200">
                <a:solidFill>
                  <a:srgbClr val="404040"/>
                </a:solidFill>
                <a:latin typeface="Trebuchet MS" pitchFamily="34" charset="0"/>
              </a:defRPr>
            </a:lvl8pPr>
            <a:lvl9pPr marL="3886200" indent="-228600" eaLnBrk="0" fontAlgn="base" hangingPunct="0">
              <a:spcBef>
                <a:spcPts val="1000"/>
              </a:spcBef>
              <a:spcAft>
                <a:spcPct val="0"/>
              </a:spcAft>
              <a:buClr>
                <a:schemeClr val="accent1"/>
              </a:buClr>
              <a:buSzPct val="80000"/>
              <a:buFont typeface="Wingdings 3" pitchFamily="18" charset="2"/>
              <a:buChar char=""/>
              <a:defRPr sz="1200">
                <a:solidFill>
                  <a:srgbClr val="404040"/>
                </a:solidFill>
                <a:latin typeface="Trebuchet MS" pitchFamily="34" charset="0"/>
              </a:defRPr>
            </a:lvl9pPr>
          </a:lstStyle>
          <a:p>
            <a:pPr algn="ctr" eaLnBrk="1" hangingPunct="1">
              <a:spcBef>
                <a:spcPct val="0"/>
              </a:spcBef>
              <a:buClrTx/>
              <a:buSzTx/>
              <a:buFontTx/>
              <a:buNone/>
            </a:pPr>
            <a:r>
              <a:rPr lang="en-US" altLang="en-US" sz="1600">
                <a:solidFill>
                  <a:schemeClr val="tx1"/>
                </a:solidFill>
              </a:rPr>
              <a:t>Chubb is the marketing name used to refer to subsidiaries of Chubb Limited providing insurance and related services. For a list of these subsidiaries, please visit our website at www.chubb.com. This document is advisory in nature and is offered as a resource to be used together with your professional insurance advisors in maintaining a loss prevention program. No liabilities or warranties are assumed or provided by the information contained in this document.</a:t>
            </a:r>
          </a:p>
        </p:txBody>
      </p:sp>
      <p:pic>
        <p:nvPicPr>
          <p:cNvPr id="21508"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 y="6553200"/>
            <a:ext cx="1255713" cy="1285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1306213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685800"/>
          </a:xfrm>
        </p:spPr>
        <p:txBody>
          <a:bodyPr/>
          <a:lstStyle/>
          <a:p>
            <a:r>
              <a:rPr lang="en-US" dirty="0"/>
              <a:t>Scenario 1</a:t>
            </a:r>
          </a:p>
        </p:txBody>
      </p:sp>
      <p:sp>
        <p:nvSpPr>
          <p:cNvPr id="3" name="Content Placeholder 2"/>
          <p:cNvSpPr>
            <a:spLocks noGrp="1"/>
          </p:cNvSpPr>
          <p:nvPr>
            <p:ph idx="1"/>
          </p:nvPr>
        </p:nvSpPr>
        <p:spPr>
          <a:xfrm>
            <a:off x="609599" y="1676400"/>
            <a:ext cx="6347714" cy="4364963"/>
          </a:xfrm>
        </p:spPr>
        <p:txBody>
          <a:bodyPr>
            <a:normAutofit/>
          </a:bodyPr>
          <a:lstStyle/>
          <a:p>
            <a:r>
              <a:rPr lang="en-US" sz="2800" dirty="0" err="1"/>
              <a:t>CostMart’s</a:t>
            </a:r>
            <a:r>
              <a:rPr lang="en-US" sz="2800" dirty="0"/>
              <a:t> risk and liability in this situation is?</a:t>
            </a:r>
          </a:p>
          <a:p>
            <a:endParaRPr lang="en-US" sz="1600" dirty="0"/>
          </a:p>
          <a:p>
            <a:pPr>
              <a:buFont typeface="+mj-lt"/>
              <a:buAutoNum type="arabicPeriod"/>
            </a:pPr>
            <a:r>
              <a:rPr lang="en-US" sz="2800" dirty="0"/>
              <a:t>Low</a:t>
            </a:r>
          </a:p>
          <a:p>
            <a:pPr>
              <a:buFont typeface="+mj-lt"/>
              <a:buAutoNum type="arabicPeriod"/>
            </a:pPr>
            <a:r>
              <a:rPr lang="en-US" sz="2800" dirty="0"/>
              <a:t>Medium</a:t>
            </a:r>
          </a:p>
          <a:p>
            <a:pPr>
              <a:buFont typeface="+mj-lt"/>
              <a:buAutoNum type="arabicPeriod"/>
            </a:pPr>
            <a:r>
              <a:rPr lang="en-US" sz="2800" dirty="0"/>
              <a:t>High</a:t>
            </a:r>
          </a:p>
        </p:txBody>
      </p:sp>
      <p:pic>
        <p:nvPicPr>
          <p:cNvPr id="5122" name="Picture 2" descr="C:\Users\rrosati\AppData\Local\Temp\notes97E53A\image001 (003).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64080" y="5410200"/>
            <a:ext cx="3000375" cy="11239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5837193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685800"/>
          </a:xfrm>
        </p:spPr>
        <p:txBody>
          <a:bodyPr/>
          <a:lstStyle/>
          <a:p>
            <a:r>
              <a:rPr lang="en-US" dirty="0"/>
              <a:t>Scenario 2</a:t>
            </a:r>
          </a:p>
        </p:txBody>
      </p:sp>
      <p:sp>
        <p:nvSpPr>
          <p:cNvPr id="3" name="Content Placeholder 2"/>
          <p:cNvSpPr>
            <a:spLocks noGrp="1"/>
          </p:cNvSpPr>
          <p:nvPr>
            <p:ph idx="1"/>
          </p:nvPr>
        </p:nvSpPr>
        <p:spPr>
          <a:xfrm>
            <a:off x="609599" y="1676400"/>
            <a:ext cx="6347714" cy="4364963"/>
          </a:xfrm>
        </p:spPr>
        <p:txBody>
          <a:bodyPr>
            <a:normAutofit/>
          </a:bodyPr>
          <a:lstStyle/>
          <a:p>
            <a:r>
              <a:rPr lang="en-US" sz="2400" dirty="0"/>
              <a:t>Should CostMart be inspecting their product at?</a:t>
            </a:r>
          </a:p>
          <a:p>
            <a:pPr marL="457200" indent="-457200">
              <a:buFont typeface="+mj-lt"/>
              <a:buAutoNum type="arabicPeriod"/>
            </a:pPr>
            <a:r>
              <a:rPr lang="en-US" sz="2400" dirty="0"/>
              <a:t>Factory</a:t>
            </a:r>
          </a:p>
          <a:p>
            <a:pPr marL="457200" indent="-457200">
              <a:buFont typeface="+mj-lt"/>
              <a:buAutoNum type="arabicPeriod"/>
            </a:pPr>
            <a:r>
              <a:rPr lang="en-US" sz="2400" dirty="0"/>
              <a:t>Port</a:t>
            </a:r>
          </a:p>
          <a:p>
            <a:pPr marL="457200" indent="-457200">
              <a:buFont typeface="+mj-lt"/>
              <a:buAutoNum type="arabicPeriod"/>
            </a:pPr>
            <a:r>
              <a:rPr lang="en-US" sz="2400" dirty="0"/>
              <a:t>Distribution Center</a:t>
            </a:r>
          </a:p>
        </p:txBody>
      </p:sp>
      <p:pic>
        <p:nvPicPr>
          <p:cNvPr id="3074" name="Picture 2" descr="C:\Users\rrosati\AppData\Local\Temp\notes97E53A\image001 (003).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38400" y="5486400"/>
            <a:ext cx="3000375" cy="11239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3549513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762000"/>
          </a:xfrm>
        </p:spPr>
        <p:txBody>
          <a:bodyPr/>
          <a:lstStyle/>
          <a:p>
            <a:r>
              <a:rPr lang="en-US" dirty="0"/>
              <a:t>Scenario 3</a:t>
            </a:r>
          </a:p>
        </p:txBody>
      </p:sp>
      <p:sp>
        <p:nvSpPr>
          <p:cNvPr id="3" name="Content Placeholder 2"/>
          <p:cNvSpPr>
            <a:spLocks noGrp="1"/>
          </p:cNvSpPr>
          <p:nvPr>
            <p:ph idx="1"/>
          </p:nvPr>
        </p:nvSpPr>
        <p:spPr>
          <a:xfrm>
            <a:off x="609599" y="1524000"/>
            <a:ext cx="6347714" cy="4517363"/>
          </a:xfrm>
        </p:spPr>
        <p:txBody>
          <a:bodyPr>
            <a:normAutofit/>
          </a:bodyPr>
          <a:lstStyle/>
          <a:p>
            <a:r>
              <a:rPr lang="en-US" sz="2400" dirty="0"/>
              <a:t>CostMart should be testing their private label products at which stage?</a:t>
            </a:r>
          </a:p>
          <a:p>
            <a:pPr>
              <a:buFont typeface="+mj-lt"/>
              <a:buAutoNum type="arabicPeriod"/>
            </a:pPr>
            <a:r>
              <a:rPr lang="en-US" sz="2400" dirty="0"/>
              <a:t>Prototype</a:t>
            </a:r>
          </a:p>
          <a:p>
            <a:pPr>
              <a:buFont typeface="+mj-lt"/>
              <a:buAutoNum type="arabicPeriod"/>
            </a:pPr>
            <a:r>
              <a:rPr lang="en-US" sz="2400" dirty="0"/>
              <a:t>Preproduction</a:t>
            </a:r>
          </a:p>
          <a:p>
            <a:pPr>
              <a:buFont typeface="+mj-lt"/>
              <a:buAutoNum type="arabicPeriod"/>
            </a:pPr>
            <a:r>
              <a:rPr lang="en-US" sz="2400" dirty="0"/>
              <a:t>Production</a:t>
            </a:r>
          </a:p>
          <a:p>
            <a:pPr>
              <a:buFont typeface="+mj-lt"/>
              <a:buAutoNum type="arabicPeriod"/>
            </a:pPr>
            <a:r>
              <a:rPr lang="en-US" sz="2400" dirty="0"/>
              <a:t>Pre-shipment</a:t>
            </a:r>
          </a:p>
          <a:p>
            <a:pPr>
              <a:buFont typeface="+mj-lt"/>
              <a:buAutoNum type="arabicPeriod"/>
            </a:pPr>
            <a:r>
              <a:rPr lang="en-US" sz="2400" dirty="0"/>
              <a:t>All of the above</a:t>
            </a:r>
          </a:p>
        </p:txBody>
      </p:sp>
      <p:pic>
        <p:nvPicPr>
          <p:cNvPr id="1026" name="Picture 2" descr="C:\Users\rrosati\AppData\Local\Temp\notes97E53A\image001 (003).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14600" y="5410200"/>
            <a:ext cx="3000375" cy="11239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493324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Scenario 1</a:t>
            </a:r>
          </a:p>
        </p:txBody>
      </p:sp>
      <p:sp>
        <p:nvSpPr>
          <p:cNvPr id="3" name="Content Placeholder 2"/>
          <p:cNvSpPr>
            <a:spLocks noGrp="1"/>
          </p:cNvSpPr>
          <p:nvPr>
            <p:ph idx="1"/>
          </p:nvPr>
        </p:nvSpPr>
        <p:spPr>
          <a:xfrm>
            <a:off x="609598" y="1524000"/>
            <a:ext cx="6347714" cy="3880773"/>
          </a:xfrm>
        </p:spPr>
        <p:txBody>
          <a:bodyPr>
            <a:normAutofit fontScale="92500"/>
          </a:bodyPr>
          <a:lstStyle/>
          <a:p>
            <a:pPr marL="0" indent="0">
              <a:lnSpc>
                <a:spcPct val="150000"/>
              </a:lnSpc>
              <a:buNone/>
            </a:pPr>
            <a:r>
              <a:rPr lang="en-US" sz="2400" dirty="0"/>
              <a:t>For products sourced domestically from major manufacturers, </a:t>
            </a:r>
            <a:r>
              <a:rPr lang="en-US" sz="2400" dirty="0" err="1"/>
              <a:t>CostMart’s</a:t>
            </a:r>
            <a:r>
              <a:rPr lang="en-US" sz="2400" dirty="0"/>
              <a:t> merchandising team simply places orders and ensures that the products are delivered to their distribution centers on time and in the right quantities.  No testing or QA is conducted on these shipments before they are sent to their retail stores. </a:t>
            </a:r>
          </a:p>
          <a:p>
            <a:endParaRPr lang="en-US" dirty="0"/>
          </a:p>
        </p:txBody>
      </p:sp>
      <p:pic>
        <p:nvPicPr>
          <p:cNvPr id="6146" name="Picture 2" descr="C:\Users\rrosati\AppData\Local\Temp\notes97E53A\image001 (003).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0" y="5334000"/>
            <a:ext cx="3000375" cy="11239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348239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6F15528-21DE-4FAA-801E-634DDDAF4B2B}" type="slidenum">
              <a:rPr lang="en-US" smtClean="0">
                <a:solidFill>
                  <a:prstClr val="black">
                    <a:tint val="75000"/>
                  </a:prstClr>
                </a:solidFill>
              </a:rPr>
              <a:pPr/>
              <a:t>4</a:t>
            </a:fld>
            <a:endParaRPr lang="en-US" dirty="0">
              <a:solidFill>
                <a:prstClr val="black">
                  <a:tint val="75000"/>
                </a:prstClr>
              </a:solidFill>
            </a:endParaRPr>
          </a:p>
        </p:txBody>
      </p:sp>
      <p:pic>
        <p:nvPicPr>
          <p:cNvPr id="3" name="Picture 2"/>
          <p:cNvPicPr>
            <a:picLocks/>
          </p:cNvPicPr>
          <p:nvPr>
            <p:custDataLst>
              <p:tags r:id="rId1"/>
            </p:custDataLst>
          </p:nvPr>
        </p:nvPicPr>
        <p:blipFill>
          <a:blip r:embed="rId4">
            <a:extLst>
              <a:ext uri="{28A0092B-C50C-407E-A947-70E740481C1C}">
                <a14:useLocalDpi xmlns:a14="http://schemas.microsoft.com/office/drawing/2010/main" val="0"/>
              </a:ext>
            </a:extLst>
          </a:blip>
          <a:stretch>
            <a:fillRect/>
          </a:stretch>
        </p:blipFill>
        <p:spPr>
          <a:xfrm>
            <a:off x="254000" y="254000"/>
            <a:ext cx="8636000" cy="6350000"/>
          </a:xfrm>
          <a:prstGeom prst="rect">
            <a:avLst/>
          </a:prstGeom>
        </p:spPr>
      </p:pic>
    </p:spTree>
    <p:extLst>
      <p:ext uri="{BB962C8B-B14F-4D97-AF65-F5344CB8AC3E}">
        <p14:creationId xmlns:p14="http://schemas.microsoft.com/office/powerpoint/2010/main" val="40647384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255CAD"/>
                </a:solidFill>
              </a:rPr>
              <a:t>Domestic Sourcing Risks</a:t>
            </a:r>
          </a:p>
        </p:txBody>
      </p:sp>
      <p:sp>
        <p:nvSpPr>
          <p:cNvPr id="3" name="Content Placeholder 2"/>
          <p:cNvSpPr>
            <a:spLocks noGrp="1"/>
          </p:cNvSpPr>
          <p:nvPr>
            <p:ph idx="1"/>
          </p:nvPr>
        </p:nvSpPr>
        <p:spPr>
          <a:xfrm>
            <a:off x="381000" y="1524000"/>
            <a:ext cx="6576313" cy="4517363"/>
          </a:xfrm>
        </p:spPr>
        <p:txBody>
          <a:bodyPr>
            <a:normAutofit/>
          </a:bodyPr>
          <a:lstStyle/>
          <a:p>
            <a:pPr marL="457200" lvl="1" indent="0">
              <a:buNone/>
            </a:pPr>
            <a:r>
              <a:rPr lang="en-US" sz="2000" dirty="0"/>
              <a:t>Generally considered low risk, however:</a:t>
            </a:r>
          </a:p>
          <a:p>
            <a:pPr lvl="1"/>
            <a:r>
              <a:rPr lang="en-US" sz="2000" dirty="0"/>
              <a:t>New business partners may not have robust safety and quality assurance programs in place</a:t>
            </a:r>
          </a:p>
          <a:p>
            <a:pPr lvl="1"/>
            <a:r>
              <a:rPr lang="en-US" sz="2000" dirty="0"/>
              <a:t>There is weak visibility into supply chain </a:t>
            </a:r>
          </a:p>
          <a:p>
            <a:pPr lvl="1"/>
            <a:r>
              <a:rPr lang="en-US" sz="2000" dirty="0"/>
              <a:t>Certificates of Compliance may still be needed</a:t>
            </a:r>
          </a:p>
          <a:p>
            <a:pPr lvl="1"/>
            <a:r>
              <a:rPr lang="en-US" sz="2000" dirty="0"/>
              <a:t>Safety issues may present themselves in store </a:t>
            </a:r>
          </a:p>
          <a:p>
            <a:pPr lvl="1"/>
            <a:r>
              <a:rPr lang="en-US" sz="2000" dirty="0"/>
              <a:t>Need to monitor returns, complaints, warranty claims</a:t>
            </a:r>
          </a:p>
          <a:p>
            <a:pPr lvl="1"/>
            <a:r>
              <a:rPr lang="en-US" sz="2000" dirty="0"/>
              <a:t>CostMart still has responsibility for reporting safety issues.</a:t>
            </a:r>
          </a:p>
          <a:p>
            <a:pPr lvl="1"/>
            <a:endParaRPr lang="en-US" dirty="0"/>
          </a:p>
        </p:txBody>
      </p:sp>
      <p:pic>
        <p:nvPicPr>
          <p:cNvPr id="9" name="Picture 8" descr="Asset 2.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346575" y="5086350"/>
            <a:ext cx="1365250" cy="209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743200" y="5295900"/>
            <a:ext cx="1828800" cy="1066800"/>
          </a:xfrm>
          <a:prstGeom prst="rect">
            <a:avLst/>
          </a:prstGeom>
        </p:spPr>
      </p:pic>
    </p:spTree>
    <p:extLst>
      <p:ext uri="{BB962C8B-B14F-4D97-AF65-F5344CB8AC3E}">
        <p14:creationId xmlns:p14="http://schemas.microsoft.com/office/powerpoint/2010/main" val="23288454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6489"/>
            <a:ext cx="7162801" cy="1320800"/>
          </a:xfrm>
        </p:spPr>
        <p:txBody>
          <a:bodyPr/>
          <a:lstStyle/>
          <a:p>
            <a:r>
              <a:rPr lang="en-US" b="1" dirty="0">
                <a:solidFill>
                  <a:schemeClr val="accent2"/>
                </a:solidFill>
              </a:rPr>
              <a:t>Background: TIC sector </a:t>
            </a:r>
            <a:endParaRPr lang="en-US" dirty="0"/>
          </a:p>
        </p:txBody>
      </p:sp>
      <p:sp>
        <p:nvSpPr>
          <p:cNvPr id="3" name="Content Placeholder 2"/>
          <p:cNvSpPr>
            <a:spLocks noGrp="1"/>
          </p:cNvSpPr>
          <p:nvPr>
            <p:ph idx="1"/>
          </p:nvPr>
        </p:nvSpPr>
        <p:spPr>
          <a:xfrm>
            <a:off x="0" y="1371600"/>
            <a:ext cx="7620000" cy="5410200"/>
          </a:xfrm>
        </p:spPr>
        <p:txBody>
          <a:bodyPr>
            <a:normAutofit/>
          </a:bodyPr>
          <a:lstStyle/>
          <a:p>
            <a:pPr lvl="1"/>
            <a:endParaRPr lang="en-US" sz="1800" dirty="0"/>
          </a:p>
          <a:p>
            <a:pPr lvl="2"/>
            <a:endParaRPr lang="en-US" sz="1800" dirty="0"/>
          </a:p>
        </p:txBody>
      </p:sp>
      <p:sp>
        <p:nvSpPr>
          <p:cNvPr id="4" name="Slide Number Placeholder 3"/>
          <p:cNvSpPr>
            <a:spLocks noGrp="1"/>
          </p:cNvSpPr>
          <p:nvPr>
            <p:ph type="sldNum" sz="quarter" idx="12"/>
          </p:nvPr>
        </p:nvSpPr>
        <p:spPr/>
        <p:txBody>
          <a:bodyPr/>
          <a:lstStyle/>
          <a:p>
            <a:fld id="{B6F15528-21DE-4FAA-801E-634DDDAF4B2B}" type="slidenum">
              <a:rPr lang="en-US" smtClean="0">
                <a:solidFill>
                  <a:prstClr val="black">
                    <a:tint val="75000"/>
                  </a:prstClr>
                </a:solidFill>
              </a:rPr>
              <a:pPr/>
              <a:t>6</a:t>
            </a:fld>
            <a:endParaRPr lang="en-US" dirty="0">
              <a:solidFill>
                <a:prstClr val="black">
                  <a:tint val="75000"/>
                </a:prstClr>
              </a:solidFill>
            </a:endParaRPr>
          </a:p>
        </p:txBody>
      </p:sp>
      <p:pic>
        <p:nvPicPr>
          <p:cNvPr id="5" name="Picture 4" descr="template logo.jpg">
            <a:extLst>
              <a:ext uri="{FF2B5EF4-FFF2-40B4-BE49-F238E27FC236}">
                <a16:creationId xmlns:a16="http://schemas.microsoft.com/office/drawing/2014/main" id="{8BFC3803-8A20-4B35-BEFF-CFFC690E6EC9}"/>
              </a:ext>
            </a:extLst>
          </p:cNvPr>
          <p:cNvPicPr>
            <a:picLocks noChangeAspect="1"/>
          </p:cNvPicPr>
          <p:nvPr/>
        </p:nvPicPr>
        <p:blipFill>
          <a:blip r:embed="rId3"/>
          <a:stretch>
            <a:fillRect/>
          </a:stretch>
        </p:blipFill>
        <p:spPr>
          <a:xfrm>
            <a:off x="6096000" y="68521"/>
            <a:ext cx="959800" cy="769680"/>
          </a:xfrm>
          <a:prstGeom prst="rect">
            <a:avLst/>
          </a:prstGeom>
        </p:spPr>
      </p:pic>
      <p:graphicFrame>
        <p:nvGraphicFramePr>
          <p:cNvPr id="7" name="Diagram 6">
            <a:extLst>
              <a:ext uri="{FF2B5EF4-FFF2-40B4-BE49-F238E27FC236}">
                <a16:creationId xmlns:a16="http://schemas.microsoft.com/office/drawing/2014/main" id="{D63B9BF7-792B-4669-99CC-EA2AA03C4491}"/>
              </a:ext>
            </a:extLst>
          </p:cNvPr>
          <p:cNvGraphicFramePr/>
          <p:nvPr>
            <p:extLst>
              <p:ext uri="{D42A27DB-BD31-4B8C-83A1-F6EECF244321}">
                <p14:modId xmlns:p14="http://schemas.microsoft.com/office/powerpoint/2010/main" val="2892020891"/>
              </p:ext>
            </p:extLst>
          </p:nvPr>
        </p:nvGraphicFramePr>
        <p:xfrm>
          <a:off x="-1314568" y="638070"/>
          <a:ext cx="7924800" cy="48768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6" name="TextBox 5">
            <a:extLst>
              <a:ext uri="{FF2B5EF4-FFF2-40B4-BE49-F238E27FC236}">
                <a16:creationId xmlns:a16="http://schemas.microsoft.com/office/drawing/2014/main" id="{F115720B-E49F-439A-8A97-D5F2FE05BD72}"/>
              </a:ext>
            </a:extLst>
          </p:cNvPr>
          <p:cNvSpPr txBox="1"/>
          <p:nvPr/>
        </p:nvSpPr>
        <p:spPr>
          <a:xfrm>
            <a:off x="5341374" y="1143000"/>
            <a:ext cx="2438399" cy="4801314"/>
          </a:xfrm>
          <a:prstGeom prst="rect">
            <a:avLst/>
          </a:prstGeom>
          <a:noFill/>
        </p:spPr>
        <p:txBody>
          <a:bodyPr wrap="square" rtlCol="0">
            <a:spAutoFit/>
          </a:bodyPr>
          <a:lstStyle/>
          <a:p>
            <a:pPr marL="285750" indent="-285750">
              <a:buFont typeface="Wingdings" panose="05000000000000000000" pitchFamily="2" charset="2"/>
              <a:buChar char="ü"/>
            </a:pPr>
            <a:r>
              <a:rPr lang="en-US" dirty="0"/>
              <a:t>Gain global market access</a:t>
            </a:r>
          </a:p>
          <a:p>
            <a:pPr marL="285750" indent="-285750">
              <a:buFont typeface="Wingdings" panose="05000000000000000000" pitchFamily="2" charset="2"/>
              <a:buChar char="ü"/>
            </a:pPr>
            <a:endParaRPr lang="en-US" dirty="0"/>
          </a:p>
          <a:p>
            <a:pPr marL="285750" indent="-285750">
              <a:buFont typeface="Wingdings" panose="05000000000000000000" pitchFamily="2" charset="2"/>
              <a:buChar char="ü"/>
            </a:pPr>
            <a:r>
              <a:rPr lang="en-US" dirty="0"/>
              <a:t>Mitigate risks</a:t>
            </a:r>
          </a:p>
          <a:p>
            <a:pPr marL="285750" indent="-285750">
              <a:buFont typeface="Wingdings" panose="05000000000000000000" pitchFamily="2" charset="2"/>
              <a:buChar char="ü"/>
            </a:pPr>
            <a:endParaRPr lang="en-US" dirty="0"/>
          </a:p>
          <a:p>
            <a:pPr marL="285750" indent="-285750">
              <a:buFont typeface="Wingdings" panose="05000000000000000000" pitchFamily="2" charset="2"/>
              <a:buChar char="ü"/>
            </a:pPr>
            <a:r>
              <a:rPr lang="en-US" dirty="0"/>
              <a:t>Help ensure compliance</a:t>
            </a:r>
          </a:p>
          <a:p>
            <a:pPr marL="285750" indent="-285750">
              <a:buFont typeface="Wingdings" panose="05000000000000000000" pitchFamily="2" charset="2"/>
              <a:buChar char="ü"/>
            </a:pPr>
            <a:endParaRPr lang="en-US" dirty="0"/>
          </a:p>
          <a:p>
            <a:pPr marL="285750" indent="-285750">
              <a:buFont typeface="Wingdings" panose="05000000000000000000" pitchFamily="2" charset="2"/>
              <a:buChar char="ü"/>
            </a:pPr>
            <a:r>
              <a:rPr lang="en-US" dirty="0"/>
              <a:t>Improve performance</a:t>
            </a:r>
          </a:p>
          <a:p>
            <a:pPr marL="285750" indent="-285750">
              <a:buFont typeface="Wingdings" panose="05000000000000000000" pitchFamily="2" charset="2"/>
              <a:buChar char="ü"/>
            </a:pPr>
            <a:endParaRPr lang="en-US" dirty="0"/>
          </a:p>
          <a:p>
            <a:pPr marL="285750" indent="-285750">
              <a:buFont typeface="Wingdings" panose="05000000000000000000" pitchFamily="2" charset="2"/>
              <a:buChar char="ü"/>
            </a:pPr>
            <a:r>
              <a:rPr lang="en-US" dirty="0"/>
              <a:t>Reduce in-house compliance costs</a:t>
            </a:r>
          </a:p>
          <a:p>
            <a:pPr marL="285750" indent="-285750">
              <a:buFont typeface="Wingdings" panose="05000000000000000000" pitchFamily="2" charset="2"/>
              <a:buChar char="ü"/>
            </a:pPr>
            <a:endParaRPr lang="en-US" dirty="0"/>
          </a:p>
          <a:p>
            <a:pPr marL="285750" indent="-285750">
              <a:buFont typeface="Wingdings" panose="05000000000000000000" pitchFamily="2" charset="2"/>
              <a:buChar char="ü"/>
            </a:pPr>
            <a:r>
              <a:rPr lang="en-US" dirty="0"/>
              <a:t>Protect reputation</a:t>
            </a:r>
          </a:p>
          <a:p>
            <a:pPr marL="285750" indent="-285750">
              <a:buFont typeface="Wingdings" panose="05000000000000000000" pitchFamily="2" charset="2"/>
              <a:buChar char="ü"/>
            </a:pPr>
            <a:endParaRPr lang="en-US" dirty="0"/>
          </a:p>
          <a:p>
            <a:pPr marL="285750" indent="-285750">
              <a:buFont typeface="Wingdings" panose="05000000000000000000" pitchFamily="2" charset="2"/>
              <a:buChar char="ü"/>
            </a:pPr>
            <a:endParaRPr lang="en-US" dirty="0"/>
          </a:p>
        </p:txBody>
      </p:sp>
      <p:graphicFrame>
        <p:nvGraphicFramePr>
          <p:cNvPr id="10" name="Diagram 9">
            <a:extLst>
              <a:ext uri="{FF2B5EF4-FFF2-40B4-BE49-F238E27FC236}">
                <a16:creationId xmlns:a16="http://schemas.microsoft.com/office/drawing/2014/main" id="{E28BDA49-1038-411C-BBF8-54483D30EA18}"/>
              </a:ext>
            </a:extLst>
          </p:cNvPr>
          <p:cNvGraphicFramePr/>
          <p:nvPr>
            <p:extLst>
              <p:ext uri="{D42A27DB-BD31-4B8C-83A1-F6EECF244321}">
                <p14:modId xmlns:p14="http://schemas.microsoft.com/office/powerpoint/2010/main" val="2993561702"/>
              </p:ext>
            </p:extLst>
          </p:nvPr>
        </p:nvGraphicFramePr>
        <p:xfrm>
          <a:off x="152400" y="5262535"/>
          <a:ext cx="8991600" cy="1820757"/>
        </p:xfrm>
        <a:graphic>
          <a:graphicData uri="http://schemas.openxmlformats.org/drawingml/2006/diagram">
            <dgm:relIds xmlns:dgm="http://schemas.openxmlformats.org/drawingml/2006/diagram" xmlns:r="http://schemas.openxmlformats.org/officeDocument/2006/relationships" r:dm="rId9" r:lo="rId10" r:qs="rId11" r:cs="rId12"/>
          </a:graphicData>
        </a:graphic>
      </p:graphicFrame>
    </p:spTree>
    <p:extLst>
      <p:ext uri="{BB962C8B-B14F-4D97-AF65-F5344CB8AC3E}">
        <p14:creationId xmlns:p14="http://schemas.microsoft.com/office/powerpoint/2010/main" val="41723994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par>
                                <p:cTn id="10" presetID="21" presetClass="entr" presetSubtype="1" fill="hold" grpId="0" nodeType="with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heel(1)">
                                      <p:cBhvr>
                                        <p:cTn id="12" dur="2000"/>
                                        <p:tgtEl>
                                          <p:spTgt spid="6"/>
                                        </p:tgtEl>
                                      </p:cBhvr>
                                    </p:animEffect>
                                  </p:childTnLst>
                                </p:cTn>
                              </p:par>
                              <p:par>
                                <p:cTn id="13" presetID="21" presetClass="entr" presetSubtype="1"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wheel(1)">
                                      <p:cBhvr>
                                        <p:cTn id="15"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7" grpId="0">
        <p:bldAsOne/>
      </p:bldGraphic>
      <p:bldP spid="6" grpId="0"/>
      <p:bldGraphic spid="10" grpId="0">
        <p:bldAsOne/>
      </p:bldGraphic>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7755" y="68520"/>
            <a:ext cx="7162801" cy="617280"/>
          </a:xfrm>
        </p:spPr>
        <p:txBody>
          <a:bodyPr>
            <a:normAutofit fontScale="90000"/>
          </a:bodyPr>
          <a:lstStyle/>
          <a:p>
            <a:r>
              <a:rPr lang="en-US" b="1" dirty="0">
                <a:solidFill>
                  <a:schemeClr val="accent2"/>
                </a:solidFill>
              </a:rPr>
              <a:t>Scenario 1-3: Risk Assessment</a:t>
            </a:r>
          </a:p>
        </p:txBody>
      </p:sp>
      <p:sp>
        <p:nvSpPr>
          <p:cNvPr id="3" name="Content Placeholder 2"/>
          <p:cNvSpPr>
            <a:spLocks noGrp="1"/>
          </p:cNvSpPr>
          <p:nvPr>
            <p:ph idx="1"/>
          </p:nvPr>
        </p:nvSpPr>
        <p:spPr>
          <a:xfrm>
            <a:off x="0" y="609600"/>
            <a:ext cx="7696200" cy="4724400"/>
          </a:xfrm>
        </p:spPr>
        <p:txBody>
          <a:bodyPr>
            <a:normAutofit fontScale="85000" lnSpcReduction="20000"/>
          </a:bodyPr>
          <a:lstStyle/>
          <a:p>
            <a:pPr lvl="1">
              <a:lnSpc>
                <a:spcPct val="150000"/>
              </a:lnSpc>
              <a:spcBef>
                <a:spcPts val="2400"/>
              </a:spcBef>
            </a:pPr>
            <a:r>
              <a:rPr lang="en-US" sz="2400" dirty="0"/>
              <a:t>Do products have high risk of fire/injury? </a:t>
            </a:r>
          </a:p>
          <a:p>
            <a:pPr lvl="1">
              <a:lnSpc>
                <a:spcPct val="150000"/>
              </a:lnSpc>
              <a:spcBef>
                <a:spcPts val="2400"/>
              </a:spcBef>
            </a:pPr>
            <a:r>
              <a:rPr lang="en-US" sz="2400" dirty="0"/>
              <a:t>What is the manufacturers’ track record?</a:t>
            </a:r>
          </a:p>
          <a:p>
            <a:pPr lvl="1">
              <a:lnSpc>
                <a:spcPct val="150000"/>
              </a:lnSpc>
              <a:spcBef>
                <a:spcPts val="2400"/>
              </a:spcBef>
            </a:pPr>
            <a:r>
              <a:rPr lang="en-US" sz="2400" dirty="0"/>
              <a:t>How is manufacturer demonstrating compliance?</a:t>
            </a:r>
          </a:p>
          <a:p>
            <a:pPr lvl="1">
              <a:lnSpc>
                <a:spcPct val="150000"/>
              </a:lnSpc>
              <a:spcBef>
                <a:spcPts val="2400"/>
              </a:spcBef>
            </a:pPr>
            <a:r>
              <a:rPr lang="en-US" sz="2400" dirty="0"/>
              <a:t>Is this a globally recognized brand (or factory brand)?</a:t>
            </a:r>
          </a:p>
          <a:p>
            <a:pPr lvl="1">
              <a:lnSpc>
                <a:spcPct val="150000"/>
              </a:lnSpc>
              <a:spcBef>
                <a:spcPts val="2400"/>
              </a:spcBef>
            </a:pPr>
            <a:r>
              <a:rPr lang="en-US" sz="2400" dirty="0"/>
              <a:t>How complex are the supply chains?</a:t>
            </a:r>
          </a:p>
          <a:p>
            <a:pPr lvl="1">
              <a:lnSpc>
                <a:spcPct val="150000"/>
              </a:lnSpc>
              <a:spcBef>
                <a:spcPts val="2400"/>
              </a:spcBef>
              <a:tabLst>
                <a:tab pos="1889125" algn="l"/>
              </a:tabLst>
            </a:pPr>
            <a:r>
              <a:rPr lang="en-US" sz="2400" dirty="0"/>
              <a:t>Is product exclusive to </a:t>
            </a:r>
            <a:r>
              <a:rPr lang="en-US" sz="2400" dirty="0" err="1"/>
              <a:t>Costmart</a:t>
            </a:r>
            <a:r>
              <a:rPr lang="en-US" sz="2400" dirty="0"/>
              <a:t>?</a:t>
            </a:r>
          </a:p>
          <a:p>
            <a:pPr lvl="1">
              <a:lnSpc>
                <a:spcPct val="150000"/>
              </a:lnSpc>
              <a:spcBef>
                <a:spcPts val="2400"/>
              </a:spcBef>
            </a:pPr>
            <a:r>
              <a:rPr lang="en-US" sz="2400" dirty="0"/>
              <a:t>Is high levels of promotion / distribution expected?</a:t>
            </a:r>
            <a:endParaRPr lang="en-US" sz="2000" dirty="0"/>
          </a:p>
        </p:txBody>
      </p:sp>
      <p:sp>
        <p:nvSpPr>
          <p:cNvPr id="4" name="Slide Number Placeholder 3"/>
          <p:cNvSpPr>
            <a:spLocks noGrp="1"/>
          </p:cNvSpPr>
          <p:nvPr>
            <p:ph type="sldNum" sz="quarter" idx="12"/>
          </p:nvPr>
        </p:nvSpPr>
        <p:spPr/>
        <p:txBody>
          <a:bodyPr/>
          <a:lstStyle/>
          <a:p>
            <a:fld id="{B6F15528-21DE-4FAA-801E-634DDDAF4B2B}" type="slidenum">
              <a:rPr lang="en-US" smtClean="0">
                <a:solidFill>
                  <a:prstClr val="black">
                    <a:tint val="75000"/>
                  </a:prstClr>
                </a:solidFill>
              </a:rPr>
              <a:pPr/>
              <a:t>7</a:t>
            </a:fld>
            <a:endParaRPr lang="en-US" dirty="0">
              <a:solidFill>
                <a:prstClr val="black">
                  <a:tint val="75000"/>
                </a:prstClr>
              </a:solidFill>
            </a:endParaRPr>
          </a:p>
        </p:txBody>
      </p:sp>
      <p:pic>
        <p:nvPicPr>
          <p:cNvPr id="6" name="Picture 5" descr="template logo.jpg">
            <a:extLst>
              <a:ext uri="{FF2B5EF4-FFF2-40B4-BE49-F238E27FC236}">
                <a16:creationId xmlns:a16="http://schemas.microsoft.com/office/drawing/2014/main" id="{AC3F4C75-B21E-4D98-8C09-D978D1E7A387}"/>
              </a:ext>
            </a:extLst>
          </p:cNvPr>
          <p:cNvPicPr>
            <a:picLocks noChangeAspect="1"/>
          </p:cNvPicPr>
          <p:nvPr/>
        </p:nvPicPr>
        <p:blipFill>
          <a:blip r:embed="rId3"/>
          <a:stretch>
            <a:fillRect/>
          </a:stretch>
        </p:blipFill>
        <p:spPr>
          <a:xfrm>
            <a:off x="6019800" y="0"/>
            <a:ext cx="959800" cy="769680"/>
          </a:xfrm>
          <a:prstGeom prst="rect">
            <a:avLst/>
          </a:prstGeom>
        </p:spPr>
      </p:pic>
      <p:sp>
        <p:nvSpPr>
          <p:cNvPr id="5" name="Arrow: Down 4">
            <a:extLst>
              <a:ext uri="{FF2B5EF4-FFF2-40B4-BE49-F238E27FC236}">
                <a16:creationId xmlns:a16="http://schemas.microsoft.com/office/drawing/2014/main" id="{9388F129-2BDC-4D66-97C6-0E3AC9E82BFC}"/>
              </a:ext>
            </a:extLst>
          </p:cNvPr>
          <p:cNvSpPr/>
          <p:nvPr/>
        </p:nvSpPr>
        <p:spPr>
          <a:xfrm>
            <a:off x="3447090" y="5334000"/>
            <a:ext cx="1066800" cy="44999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3D60E2C8-4202-4FF1-9E32-A9AF4829E4CD}"/>
              </a:ext>
            </a:extLst>
          </p:cNvPr>
          <p:cNvSpPr txBox="1"/>
          <p:nvPr/>
        </p:nvSpPr>
        <p:spPr>
          <a:xfrm>
            <a:off x="1008690" y="5827693"/>
            <a:ext cx="5943600" cy="954107"/>
          </a:xfrm>
          <a:prstGeom prst="rect">
            <a:avLst/>
          </a:prstGeom>
          <a:solidFill>
            <a:schemeClr val="accent2">
              <a:lumMod val="50000"/>
            </a:schemeClr>
          </a:solidFill>
        </p:spPr>
        <p:txBody>
          <a:bodyPr wrap="square" rtlCol="0">
            <a:spAutoFit/>
          </a:bodyPr>
          <a:lstStyle/>
          <a:p>
            <a:pPr algn="ctr"/>
            <a:r>
              <a:rPr lang="en-US" sz="2800" dirty="0">
                <a:solidFill>
                  <a:schemeClr val="bg1"/>
                </a:solidFill>
              </a:rPr>
              <a:t>Due diligence required to mitigate risks</a:t>
            </a:r>
          </a:p>
        </p:txBody>
      </p:sp>
    </p:spTree>
    <p:extLst>
      <p:ext uri="{BB962C8B-B14F-4D97-AF65-F5344CB8AC3E}">
        <p14:creationId xmlns:p14="http://schemas.microsoft.com/office/powerpoint/2010/main" val="13323857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68520"/>
            <a:ext cx="6781801" cy="617280"/>
          </a:xfrm>
        </p:spPr>
        <p:txBody>
          <a:bodyPr>
            <a:normAutofit fontScale="90000"/>
          </a:bodyPr>
          <a:lstStyle/>
          <a:p>
            <a:r>
              <a:rPr lang="en-US" b="1" dirty="0">
                <a:solidFill>
                  <a:schemeClr val="accent2"/>
                </a:solidFill>
              </a:rPr>
              <a:t>Scenario 1: Best Practices</a:t>
            </a:r>
          </a:p>
        </p:txBody>
      </p:sp>
      <p:sp>
        <p:nvSpPr>
          <p:cNvPr id="3" name="Content Placeholder 2"/>
          <p:cNvSpPr>
            <a:spLocks noGrp="1"/>
          </p:cNvSpPr>
          <p:nvPr>
            <p:ph idx="1"/>
          </p:nvPr>
        </p:nvSpPr>
        <p:spPr>
          <a:xfrm>
            <a:off x="381000" y="685800"/>
            <a:ext cx="7467600" cy="5355564"/>
          </a:xfrm>
        </p:spPr>
        <p:txBody>
          <a:bodyPr>
            <a:normAutofit/>
          </a:bodyPr>
          <a:lstStyle/>
          <a:p>
            <a:pPr marL="0" indent="0">
              <a:lnSpc>
                <a:spcPct val="160000"/>
              </a:lnSpc>
              <a:spcBef>
                <a:spcPts val="600"/>
              </a:spcBef>
              <a:buNone/>
            </a:pPr>
            <a:r>
              <a:rPr lang="en-US" sz="2000" b="1" dirty="0"/>
              <a:t>Issues: </a:t>
            </a:r>
          </a:p>
          <a:p>
            <a:pPr>
              <a:lnSpc>
                <a:spcPct val="150000"/>
              </a:lnSpc>
              <a:spcBef>
                <a:spcPts val="600"/>
              </a:spcBef>
              <a:spcAft>
                <a:spcPts val="1200"/>
              </a:spcAft>
              <a:buFont typeface="Wingdings" panose="05000000000000000000" pitchFamily="2" charset="2"/>
              <a:buChar char="§"/>
            </a:pPr>
            <a:r>
              <a:rPr lang="en-US" sz="2000" dirty="0"/>
              <a:t>Not conducting any due-diligence to verify compliance across supply chain</a:t>
            </a:r>
          </a:p>
          <a:p>
            <a:pPr marL="0" indent="0">
              <a:lnSpc>
                <a:spcPct val="150000"/>
              </a:lnSpc>
              <a:spcBef>
                <a:spcPts val="2400"/>
              </a:spcBef>
              <a:buNone/>
            </a:pPr>
            <a:r>
              <a:rPr lang="en-US" sz="2000" b="1" dirty="0"/>
              <a:t>Recommended practices: </a:t>
            </a:r>
          </a:p>
          <a:p>
            <a:pPr marL="800100" lvl="1" indent="-342900">
              <a:buFont typeface="Wingdings" panose="05000000000000000000" pitchFamily="2" charset="2"/>
              <a:buChar char="§"/>
            </a:pPr>
            <a:r>
              <a:rPr lang="en-US" sz="2000" dirty="0"/>
              <a:t>Conduct desk audit </a:t>
            </a:r>
          </a:p>
          <a:p>
            <a:pPr marL="800100" lvl="1" indent="-342900">
              <a:buFont typeface="Wingdings" panose="05000000000000000000" pitchFamily="2" charset="2"/>
              <a:buChar char="§"/>
            </a:pPr>
            <a:r>
              <a:rPr lang="en-US" sz="2000" dirty="0"/>
              <a:t>Ask for test reports, certificates of compliance</a:t>
            </a:r>
          </a:p>
          <a:p>
            <a:pPr marL="1200150" lvl="2" indent="-342900">
              <a:buFont typeface="Wingdings" panose="05000000000000000000" pitchFamily="2" charset="2"/>
              <a:buChar char="§"/>
            </a:pPr>
            <a:r>
              <a:rPr lang="en-US" sz="1800" dirty="0"/>
              <a:t>Ensure testing lab is fully accredited and capable</a:t>
            </a:r>
          </a:p>
          <a:p>
            <a:pPr marL="1200150" lvl="2" indent="-342900">
              <a:buFont typeface="Wingdings" panose="05000000000000000000" pitchFamily="2" charset="2"/>
              <a:buChar char="§"/>
            </a:pPr>
            <a:r>
              <a:rPr lang="en-US" sz="1800" dirty="0"/>
              <a:t>Check for counterfeits of certification marks</a:t>
            </a:r>
          </a:p>
          <a:p>
            <a:pPr marL="800100" lvl="1" indent="-342900">
              <a:buFont typeface="Wingdings" panose="05000000000000000000" pitchFamily="2" charset="2"/>
              <a:buChar char="§"/>
            </a:pPr>
            <a:r>
              <a:rPr lang="en-US" sz="2000" dirty="0"/>
              <a:t>If high risk, may require auditing of manufacturers facilities or other conformity assessment</a:t>
            </a:r>
          </a:p>
        </p:txBody>
      </p:sp>
      <p:pic>
        <p:nvPicPr>
          <p:cNvPr id="6" name="Picture 5" descr="template logo.jpg">
            <a:extLst>
              <a:ext uri="{FF2B5EF4-FFF2-40B4-BE49-F238E27FC236}">
                <a16:creationId xmlns:a16="http://schemas.microsoft.com/office/drawing/2014/main" id="{AC3F4C75-B21E-4D98-8C09-D978D1E7A387}"/>
              </a:ext>
            </a:extLst>
          </p:cNvPr>
          <p:cNvPicPr>
            <a:picLocks noChangeAspect="1"/>
          </p:cNvPicPr>
          <p:nvPr/>
        </p:nvPicPr>
        <p:blipFill>
          <a:blip r:embed="rId3"/>
          <a:stretch>
            <a:fillRect/>
          </a:stretch>
        </p:blipFill>
        <p:spPr>
          <a:xfrm>
            <a:off x="6019800" y="0"/>
            <a:ext cx="959800" cy="769680"/>
          </a:xfrm>
          <a:prstGeom prst="rect">
            <a:avLst/>
          </a:prstGeom>
        </p:spPr>
      </p:pic>
    </p:spTree>
    <p:extLst>
      <p:ext uri="{BB962C8B-B14F-4D97-AF65-F5344CB8AC3E}">
        <p14:creationId xmlns:p14="http://schemas.microsoft.com/office/powerpoint/2010/main" val="33499507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6489"/>
            <a:ext cx="7162801" cy="753321"/>
          </a:xfrm>
        </p:spPr>
        <p:txBody>
          <a:bodyPr/>
          <a:lstStyle/>
          <a:p>
            <a:r>
              <a:rPr lang="en-US" sz="3200" b="1" dirty="0">
                <a:solidFill>
                  <a:schemeClr val="accent2"/>
                </a:solidFill>
              </a:rPr>
              <a:t>Scenario 1: best practices</a:t>
            </a:r>
          </a:p>
        </p:txBody>
      </p:sp>
      <p:sp>
        <p:nvSpPr>
          <p:cNvPr id="3" name="Content Placeholder 2"/>
          <p:cNvSpPr>
            <a:spLocks noGrp="1"/>
          </p:cNvSpPr>
          <p:nvPr>
            <p:ph idx="1"/>
          </p:nvPr>
        </p:nvSpPr>
        <p:spPr>
          <a:xfrm>
            <a:off x="-1" y="1143000"/>
            <a:ext cx="9128927" cy="5410200"/>
          </a:xfrm>
        </p:spPr>
        <p:txBody>
          <a:bodyPr>
            <a:normAutofit/>
          </a:bodyPr>
          <a:lstStyle/>
          <a:p>
            <a:pPr lvl="1"/>
            <a:endParaRPr lang="en-US" sz="1800" dirty="0"/>
          </a:p>
          <a:p>
            <a:pPr lvl="2"/>
            <a:endParaRPr lang="en-US" sz="1800" dirty="0"/>
          </a:p>
        </p:txBody>
      </p:sp>
      <p:pic>
        <p:nvPicPr>
          <p:cNvPr id="5" name="Picture 4" descr="template logo.jpg">
            <a:extLst>
              <a:ext uri="{FF2B5EF4-FFF2-40B4-BE49-F238E27FC236}">
                <a16:creationId xmlns:a16="http://schemas.microsoft.com/office/drawing/2014/main" id="{8BFC3803-8A20-4B35-BEFF-CFFC690E6EC9}"/>
              </a:ext>
            </a:extLst>
          </p:cNvPr>
          <p:cNvPicPr>
            <a:picLocks noChangeAspect="1"/>
          </p:cNvPicPr>
          <p:nvPr/>
        </p:nvPicPr>
        <p:blipFill>
          <a:blip r:embed="rId3"/>
          <a:stretch>
            <a:fillRect/>
          </a:stretch>
        </p:blipFill>
        <p:spPr>
          <a:xfrm>
            <a:off x="6096000" y="68521"/>
            <a:ext cx="959800" cy="769680"/>
          </a:xfrm>
          <a:prstGeom prst="rect">
            <a:avLst/>
          </a:prstGeom>
        </p:spPr>
      </p:pic>
      <p:graphicFrame>
        <p:nvGraphicFramePr>
          <p:cNvPr id="8" name="Diagram 7">
            <a:extLst>
              <a:ext uri="{FF2B5EF4-FFF2-40B4-BE49-F238E27FC236}">
                <a16:creationId xmlns:a16="http://schemas.microsoft.com/office/drawing/2014/main" id="{5955A74E-AC38-49EE-A663-13CDB41F8323}"/>
              </a:ext>
            </a:extLst>
          </p:cNvPr>
          <p:cNvGraphicFramePr/>
          <p:nvPr>
            <p:extLst>
              <p:ext uri="{D42A27DB-BD31-4B8C-83A1-F6EECF244321}">
                <p14:modId xmlns:p14="http://schemas.microsoft.com/office/powerpoint/2010/main" val="3044789302"/>
              </p:ext>
            </p:extLst>
          </p:nvPr>
        </p:nvGraphicFramePr>
        <p:xfrm>
          <a:off x="0" y="685800"/>
          <a:ext cx="8991600" cy="1820757"/>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10" name="Text Box 59">
            <a:extLst>
              <a:ext uri="{FF2B5EF4-FFF2-40B4-BE49-F238E27FC236}">
                <a16:creationId xmlns:a16="http://schemas.microsoft.com/office/drawing/2014/main" id="{CFF58A6F-C7C0-47AD-BD4D-DE9C739C025C}"/>
              </a:ext>
            </a:extLst>
          </p:cNvPr>
          <p:cNvSpPr txBox="1">
            <a:spLocks noChangeAspect="1" noChangeArrowheads="1"/>
          </p:cNvSpPr>
          <p:nvPr/>
        </p:nvSpPr>
        <p:spPr bwMode="auto">
          <a:xfrm>
            <a:off x="76200" y="2169679"/>
            <a:ext cx="1187528" cy="2859521"/>
          </a:xfrm>
          <a:prstGeom prst="rect">
            <a:avLst/>
          </a:prstGeom>
          <a:noFill/>
          <a:ln w="9525">
            <a:noFill/>
            <a:round/>
            <a:headEnd/>
            <a:tailEnd/>
          </a:ln>
        </p:spPr>
        <p:txBody>
          <a:bodyPr lIns="0" tIns="6173" rIns="0" bIns="0">
            <a:prstTxWarp prst="textNoShape">
              <a:avLst/>
            </a:prstTxWarp>
          </a:bodyPr>
          <a:lstStyle/>
          <a:p>
            <a:pPr algn="ctr"/>
            <a:r>
              <a:rPr lang="en-US" sz="1200" b="1" dirty="0">
                <a:solidFill>
                  <a:srgbClr val="6E6D5E"/>
                </a:solidFill>
                <a:latin typeface="Arial" panose="020B0604020202020204" pitchFamily="34" charset="0"/>
                <a:ea typeface="'Arial-BoldMT'" charset="0"/>
                <a:cs typeface="Arial" pitchFamily="34" charset="0"/>
              </a:rPr>
              <a:t>Design and Regulatory Review</a:t>
            </a:r>
          </a:p>
          <a:p>
            <a:pPr algn="ctr"/>
            <a:endParaRPr lang="en-US" sz="1200" b="1" dirty="0">
              <a:solidFill>
                <a:srgbClr val="BD1839"/>
              </a:solidFill>
              <a:latin typeface="Arial" panose="020B0604020202020204" pitchFamily="34" charset="0"/>
              <a:ea typeface="'Arial-BoldMT'" charset="0"/>
              <a:cs typeface="Arial" pitchFamily="34" charset="0"/>
            </a:endParaRPr>
          </a:p>
          <a:p>
            <a:pPr algn="ctr"/>
            <a:r>
              <a:rPr lang="en-US" sz="1200" b="1" dirty="0">
                <a:solidFill>
                  <a:srgbClr val="6E6D5E"/>
                </a:solidFill>
                <a:latin typeface="Arial" pitchFamily="34" charset="0"/>
                <a:ea typeface="'Arial-BoldMT'" charset="0"/>
                <a:cs typeface="Arial" pitchFamily="34" charset="0"/>
              </a:rPr>
              <a:t>Specification Development</a:t>
            </a:r>
          </a:p>
          <a:p>
            <a:pPr algn="ctr"/>
            <a:endParaRPr lang="en-US" sz="1200" b="1" dirty="0">
              <a:solidFill>
                <a:srgbClr val="6E6D5E"/>
              </a:solidFill>
              <a:latin typeface="Arial" pitchFamily="34" charset="0"/>
              <a:ea typeface="'Arial-BoldMT'" charset="0"/>
              <a:cs typeface="Arial" pitchFamily="34" charset="0"/>
            </a:endParaRPr>
          </a:p>
          <a:p>
            <a:pPr algn="ctr"/>
            <a:r>
              <a:rPr lang="en-US" sz="1200" b="1" dirty="0">
                <a:solidFill>
                  <a:srgbClr val="6E6D5E"/>
                </a:solidFill>
                <a:latin typeface="Arial" pitchFamily="34" charset="0"/>
                <a:ea typeface="'Arial-BoldMT'" charset="0"/>
                <a:cs typeface="Arial" pitchFamily="34" charset="0"/>
              </a:rPr>
              <a:t>Regulations &amp; Standards Management</a:t>
            </a:r>
          </a:p>
          <a:p>
            <a:pPr algn="ctr"/>
            <a:endParaRPr lang="en-US" sz="1200" b="1" dirty="0">
              <a:solidFill>
                <a:srgbClr val="6E6D5E"/>
              </a:solidFill>
              <a:latin typeface="Arial" pitchFamily="34" charset="0"/>
              <a:ea typeface="'Arial-BoldMT'" charset="0"/>
              <a:cs typeface="Arial" pitchFamily="34" charset="0"/>
            </a:endParaRPr>
          </a:p>
          <a:p>
            <a:pPr algn="ctr"/>
            <a:r>
              <a:rPr lang="en-US" sz="1200" b="1" dirty="0">
                <a:solidFill>
                  <a:srgbClr val="6E6D5E"/>
                </a:solidFill>
                <a:latin typeface="Arial" pitchFamily="34" charset="0"/>
                <a:cs typeface="Arial" pitchFamily="34" charset="0"/>
              </a:rPr>
              <a:t>Training </a:t>
            </a:r>
            <a:endParaRPr lang="en-US" sz="1200" b="1" dirty="0">
              <a:solidFill>
                <a:srgbClr val="6E6D5E"/>
              </a:solidFill>
              <a:latin typeface="Arial" pitchFamily="34" charset="0"/>
              <a:ea typeface="'Arial-BoldMT'" charset="0"/>
              <a:cs typeface="Arial" pitchFamily="34" charset="0"/>
            </a:endParaRPr>
          </a:p>
        </p:txBody>
      </p:sp>
      <p:sp>
        <p:nvSpPr>
          <p:cNvPr id="11" name="Text Box 59">
            <a:extLst>
              <a:ext uri="{FF2B5EF4-FFF2-40B4-BE49-F238E27FC236}">
                <a16:creationId xmlns:a16="http://schemas.microsoft.com/office/drawing/2014/main" id="{CC4C6FE2-75C5-49AF-A7C4-58D9B0FB6D29}"/>
              </a:ext>
            </a:extLst>
          </p:cNvPr>
          <p:cNvSpPr txBox="1">
            <a:spLocks noChangeAspect="1" noChangeArrowheads="1"/>
          </p:cNvSpPr>
          <p:nvPr/>
        </p:nvSpPr>
        <p:spPr bwMode="auto">
          <a:xfrm>
            <a:off x="1295400" y="2210623"/>
            <a:ext cx="1089930" cy="1640321"/>
          </a:xfrm>
          <a:prstGeom prst="rect">
            <a:avLst/>
          </a:prstGeom>
          <a:noFill/>
          <a:ln w="9525">
            <a:noFill/>
            <a:round/>
            <a:headEnd/>
            <a:tailEnd/>
          </a:ln>
        </p:spPr>
        <p:txBody>
          <a:bodyPr lIns="0" tIns="6173" rIns="0" bIns="0">
            <a:prstTxWarp prst="textNoShape">
              <a:avLst/>
            </a:prstTxWarp>
          </a:bodyPr>
          <a:lstStyle/>
          <a:p>
            <a:pPr algn="ctr"/>
            <a:r>
              <a:rPr lang="en-US" sz="1200" b="1" dirty="0">
                <a:solidFill>
                  <a:srgbClr val="6E6D5E"/>
                </a:solidFill>
                <a:latin typeface="Arial" panose="020B0604020202020204" pitchFamily="34" charset="0"/>
                <a:cs typeface="Arial" pitchFamily="34" charset="0"/>
              </a:rPr>
              <a:t>Comparison</a:t>
            </a:r>
          </a:p>
          <a:p>
            <a:pPr algn="ctr"/>
            <a:r>
              <a:rPr lang="en-US" sz="1200" b="1" dirty="0">
                <a:solidFill>
                  <a:srgbClr val="6E6D5E"/>
                </a:solidFill>
                <a:latin typeface="Arial" panose="020B0604020202020204" pitchFamily="34" charset="0"/>
                <a:cs typeface="Arial" pitchFamily="34" charset="0"/>
              </a:rPr>
              <a:t>Testing</a:t>
            </a:r>
          </a:p>
          <a:p>
            <a:pPr algn="ctr"/>
            <a:endParaRPr lang="en-US" sz="1200" b="1" dirty="0">
              <a:solidFill>
                <a:srgbClr val="6E6D5E"/>
              </a:solidFill>
              <a:latin typeface="Arial" panose="020B0604020202020204" pitchFamily="34" charset="0"/>
              <a:cs typeface="Arial" pitchFamily="34" charset="0"/>
            </a:endParaRPr>
          </a:p>
          <a:p>
            <a:pPr algn="ctr"/>
            <a:endParaRPr lang="en-US" sz="1200" b="1" dirty="0">
              <a:solidFill>
                <a:srgbClr val="6E6D5E"/>
              </a:solidFill>
              <a:latin typeface="Arial" panose="020B0604020202020204" pitchFamily="34" charset="0"/>
              <a:cs typeface="Arial" pitchFamily="34" charset="0"/>
            </a:endParaRPr>
          </a:p>
          <a:p>
            <a:pPr algn="ctr"/>
            <a:r>
              <a:rPr lang="en-US" sz="1200" b="1" dirty="0">
                <a:solidFill>
                  <a:srgbClr val="6E6D5E"/>
                </a:solidFill>
                <a:latin typeface="Arial" panose="020B0604020202020204" pitchFamily="34" charset="0"/>
                <a:cs typeface="Arial" pitchFamily="34" charset="0"/>
              </a:rPr>
              <a:t>Supplier</a:t>
            </a:r>
          </a:p>
          <a:p>
            <a:pPr algn="ctr"/>
            <a:r>
              <a:rPr lang="en-US" sz="1200" b="1" dirty="0">
                <a:solidFill>
                  <a:srgbClr val="6E6D5E"/>
                </a:solidFill>
                <a:latin typeface="Arial" panose="020B0604020202020204" pitchFamily="34" charset="0"/>
                <a:cs typeface="Arial" pitchFamily="34" charset="0"/>
              </a:rPr>
              <a:t>Scorecard</a:t>
            </a:r>
          </a:p>
          <a:p>
            <a:pPr algn="ctr"/>
            <a:endParaRPr lang="en-US" sz="1200" b="1" dirty="0">
              <a:solidFill>
                <a:srgbClr val="6E6D5E"/>
              </a:solidFill>
              <a:latin typeface="Arial" panose="020B0604020202020204" pitchFamily="34" charset="0"/>
              <a:cs typeface="Arial" pitchFamily="34" charset="0"/>
            </a:endParaRPr>
          </a:p>
          <a:p>
            <a:pPr algn="ctr"/>
            <a:endParaRPr lang="en-US" sz="1200" b="1" dirty="0">
              <a:solidFill>
                <a:srgbClr val="6E6D5E"/>
              </a:solidFill>
              <a:latin typeface="Arial" panose="020B0604020202020204" pitchFamily="34" charset="0"/>
              <a:cs typeface="Arial" pitchFamily="34" charset="0"/>
            </a:endParaRPr>
          </a:p>
          <a:p>
            <a:pPr algn="ctr"/>
            <a:r>
              <a:rPr lang="en-US" sz="1200" b="1" dirty="0">
                <a:solidFill>
                  <a:srgbClr val="6E6D5E"/>
                </a:solidFill>
                <a:latin typeface="Arial" panose="020B0604020202020204" pitchFamily="34" charset="0"/>
                <a:cs typeface="Arial" pitchFamily="34" charset="0"/>
              </a:rPr>
              <a:t>Training</a:t>
            </a:r>
          </a:p>
        </p:txBody>
      </p:sp>
      <p:sp>
        <p:nvSpPr>
          <p:cNvPr id="12" name="Text Box 59">
            <a:extLst>
              <a:ext uri="{FF2B5EF4-FFF2-40B4-BE49-F238E27FC236}">
                <a16:creationId xmlns:a16="http://schemas.microsoft.com/office/drawing/2014/main" id="{CB256FA7-8AA7-434D-8DCD-1119CB9D8479}"/>
              </a:ext>
            </a:extLst>
          </p:cNvPr>
          <p:cNvSpPr txBox="1">
            <a:spLocks noChangeAspect="1" noChangeArrowheads="1"/>
          </p:cNvSpPr>
          <p:nvPr/>
        </p:nvSpPr>
        <p:spPr bwMode="auto">
          <a:xfrm>
            <a:off x="2548329" y="2169679"/>
            <a:ext cx="1140562" cy="1716521"/>
          </a:xfrm>
          <a:prstGeom prst="rect">
            <a:avLst/>
          </a:prstGeom>
          <a:noFill/>
          <a:ln w="9525">
            <a:noFill/>
            <a:round/>
            <a:headEnd/>
            <a:tailEnd/>
          </a:ln>
        </p:spPr>
        <p:txBody>
          <a:bodyPr lIns="0" tIns="6173" rIns="0" bIns="0">
            <a:prstTxWarp prst="textNoShape">
              <a:avLst/>
            </a:prstTxWarp>
          </a:bodyPr>
          <a:lstStyle/>
          <a:p>
            <a:pPr algn="ctr"/>
            <a:r>
              <a:rPr lang="en-US" sz="1200" b="1" dirty="0">
                <a:solidFill>
                  <a:srgbClr val="6E6D5E"/>
                </a:solidFill>
                <a:latin typeface="Arial" panose="020B0604020202020204" pitchFamily="34" charset="0"/>
                <a:cs typeface="Arial" pitchFamily="34" charset="0"/>
              </a:rPr>
              <a:t>Testing</a:t>
            </a:r>
          </a:p>
          <a:p>
            <a:pPr algn="ctr"/>
            <a:endParaRPr lang="en-US" sz="1200" b="1" dirty="0">
              <a:solidFill>
                <a:srgbClr val="6E6D5E"/>
              </a:solidFill>
              <a:latin typeface="Arial" panose="020B0604020202020204" pitchFamily="34" charset="0"/>
              <a:cs typeface="Arial" pitchFamily="34" charset="0"/>
            </a:endParaRPr>
          </a:p>
          <a:p>
            <a:pPr algn="ctr"/>
            <a:r>
              <a:rPr lang="en-US" sz="1200" b="1" dirty="0">
                <a:solidFill>
                  <a:srgbClr val="6E6D5E"/>
                </a:solidFill>
                <a:latin typeface="Arial" panose="020B0604020202020204" pitchFamily="34" charset="0"/>
                <a:cs typeface="Arial" pitchFamily="34" charset="0"/>
              </a:rPr>
              <a:t>QC Inspection</a:t>
            </a:r>
          </a:p>
          <a:p>
            <a:pPr algn="ctr"/>
            <a:endParaRPr lang="en-US" sz="1200" b="1" dirty="0">
              <a:solidFill>
                <a:srgbClr val="6E6D5E"/>
              </a:solidFill>
              <a:latin typeface="Arial" panose="020B0604020202020204" pitchFamily="34" charset="0"/>
              <a:cs typeface="Arial" pitchFamily="34" charset="0"/>
            </a:endParaRPr>
          </a:p>
          <a:p>
            <a:pPr algn="ctr"/>
            <a:r>
              <a:rPr lang="en-US" sz="1200" b="1" dirty="0">
                <a:solidFill>
                  <a:srgbClr val="6E6D5E"/>
                </a:solidFill>
                <a:latin typeface="Arial" panose="020B0604020202020204" pitchFamily="34" charset="0"/>
                <a:cs typeface="Arial" pitchFamily="34" charset="0"/>
              </a:rPr>
              <a:t>Audit</a:t>
            </a:r>
          </a:p>
          <a:p>
            <a:pPr algn="ctr"/>
            <a:endParaRPr lang="en-US" sz="1200" b="1" dirty="0">
              <a:solidFill>
                <a:srgbClr val="6E6D5E"/>
              </a:solidFill>
              <a:latin typeface="Arial" panose="020B0604020202020204" pitchFamily="34" charset="0"/>
              <a:cs typeface="Arial" pitchFamily="34" charset="0"/>
            </a:endParaRPr>
          </a:p>
          <a:p>
            <a:pPr algn="ctr"/>
            <a:endParaRPr lang="en-US" sz="1200" b="1" dirty="0">
              <a:solidFill>
                <a:srgbClr val="6E6D5E"/>
              </a:solidFill>
              <a:latin typeface="Arial" panose="020B0604020202020204" pitchFamily="34" charset="0"/>
              <a:cs typeface="Arial" pitchFamily="34" charset="0"/>
            </a:endParaRPr>
          </a:p>
        </p:txBody>
      </p:sp>
      <p:sp>
        <p:nvSpPr>
          <p:cNvPr id="13" name="Text Box 59">
            <a:extLst>
              <a:ext uri="{FF2B5EF4-FFF2-40B4-BE49-F238E27FC236}">
                <a16:creationId xmlns:a16="http://schemas.microsoft.com/office/drawing/2014/main" id="{9135A34C-2733-47D3-9516-45DE1A358E9B}"/>
              </a:ext>
            </a:extLst>
          </p:cNvPr>
          <p:cNvSpPr txBox="1">
            <a:spLocks noChangeAspect="1" noChangeArrowheads="1"/>
          </p:cNvSpPr>
          <p:nvPr/>
        </p:nvSpPr>
        <p:spPr bwMode="auto">
          <a:xfrm>
            <a:off x="3951375" y="2169679"/>
            <a:ext cx="1077825" cy="1622103"/>
          </a:xfrm>
          <a:prstGeom prst="rect">
            <a:avLst/>
          </a:prstGeom>
          <a:noFill/>
          <a:ln w="9525">
            <a:noFill/>
            <a:round/>
            <a:headEnd/>
            <a:tailEnd/>
          </a:ln>
        </p:spPr>
        <p:txBody>
          <a:bodyPr lIns="0" tIns="6173" rIns="0" bIns="0">
            <a:prstTxWarp prst="textNoShape">
              <a:avLst/>
            </a:prstTxWarp>
          </a:bodyPr>
          <a:lstStyle/>
          <a:p>
            <a:pPr algn="ctr">
              <a:spcBef>
                <a:spcPts val="0"/>
              </a:spcBef>
            </a:pPr>
            <a:r>
              <a:rPr lang="en-US" sz="1200" b="1" dirty="0">
                <a:solidFill>
                  <a:srgbClr val="6E6D5E"/>
                </a:solidFill>
                <a:latin typeface="Arial" panose="020B0604020202020204" pitchFamily="34" charset="0"/>
                <a:cs typeface="Arial" pitchFamily="34" charset="0"/>
              </a:rPr>
              <a:t>Loading/ unloading Checks</a:t>
            </a:r>
          </a:p>
          <a:p>
            <a:pPr algn="ctr">
              <a:spcBef>
                <a:spcPts val="0"/>
              </a:spcBef>
            </a:pPr>
            <a:endParaRPr lang="en-US" sz="1200" b="1" dirty="0">
              <a:solidFill>
                <a:srgbClr val="6E6D5E"/>
              </a:solidFill>
              <a:latin typeface="Arial" panose="020B0604020202020204" pitchFamily="34" charset="0"/>
              <a:cs typeface="Arial" pitchFamily="34" charset="0"/>
            </a:endParaRPr>
          </a:p>
          <a:p>
            <a:pPr algn="ctr">
              <a:spcBef>
                <a:spcPts val="0"/>
              </a:spcBef>
            </a:pPr>
            <a:endParaRPr lang="en-US" sz="1200" b="1" dirty="0">
              <a:solidFill>
                <a:srgbClr val="6E6D5E"/>
              </a:solidFill>
              <a:latin typeface="Arial" panose="020B0604020202020204" pitchFamily="34" charset="0"/>
              <a:cs typeface="Arial" pitchFamily="34" charset="0"/>
            </a:endParaRPr>
          </a:p>
        </p:txBody>
      </p:sp>
      <p:sp>
        <p:nvSpPr>
          <p:cNvPr id="14" name="Text Box 59">
            <a:extLst>
              <a:ext uri="{FF2B5EF4-FFF2-40B4-BE49-F238E27FC236}">
                <a16:creationId xmlns:a16="http://schemas.microsoft.com/office/drawing/2014/main" id="{53F5A9B9-9812-46E4-AD4D-23995C3D6254}"/>
              </a:ext>
            </a:extLst>
          </p:cNvPr>
          <p:cNvSpPr txBox="1">
            <a:spLocks noChangeAspect="1" noChangeArrowheads="1"/>
          </p:cNvSpPr>
          <p:nvPr/>
        </p:nvSpPr>
        <p:spPr bwMode="auto">
          <a:xfrm>
            <a:off x="5336105" y="2169679"/>
            <a:ext cx="836095" cy="1640321"/>
          </a:xfrm>
          <a:prstGeom prst="rect">
            <a:avLst/>
          </a:prstGeom>
          <a:noFill/>
          <a:ln w="9525">
            <a:noFill/>
            <a:round/>
            <a:headEnd/>
            <a:tailEnd/>
          </a:ln>
        </p:spPr>
        <p:txBody>
          <a:bodyPr lIns="0" tIns="6173" rIns="0" bIns="0">
            <a:prstTxWarp prst="textNoShape">
              <a:avLst/>
            </a:prstTxWarp>
          </a:bodyPr>
          <a:lstStyle/>
          <a:p>
            <a:pPr algn="ctr"/>
            <a:r>
              <a:rPr lang="en-US" sz="1200" b="1" dirty="0">
                <a:solidFill>
                  <a:srgbClr val="6E6D5E"/>
                </a:solidFill>
                <a:latin typeface="Arial" panose="020B0604020202020204" pitchFamily="34" charset="0"/>
                <a:cs typeface="Arial" pitchFamily="34" charset="0"/>
              </a:rPr>
              <a:t>In-Warehouse Testing</a:t>
            </a:r>
          </a:p>
          <a:p>
            <a:pPr algn="ctr"/>
            <a:endParaRPr lang="en-US" sz="1200" b="1" dirty="0">
              <a:solidFill>
                <a:srgbClr val="6E6D5E"/>
              </a:solidFill>
              <a:latin typeface="Arial" panose="020B0604020202020204" pitchFamily="34" charset="0"/>
              <a:cs typeface="Arial" pitchFamily="34" charset="0"/>
            </a:endParaRPr>
          </a:p>
          <a:p>
            <a:pPr algn="ctr"/>
            <a:r>
              <a:rPr lang="en-US" sz="1200" b="1" dirty="0">
                <a:solidFill>
                  <a:srgbClr val="6E6D5E"/>
                </a:solidFill>
                <a:latin typeface="Arial" panose="020B0604020202020204" pitchFamily="34" charset="0"/>
                <a:cs typeface="Arial" pitchFamily="34" charset="0"/>
              </a:rPr>
              <a:t>Mold Prevention Audit</a:t>
            </a:r>
          </a:p>
        </p:txBody>
      </p:sp>
      <p:sp>
        <p:nvSpPr>
          <p:cNvPr id="15" name="Text Box 59">
            <a:extLst>
              <a:ext uri="{FF2B5EF4-FFF2-40B4-BE49-F238E27FC236}">
                <a16:creationId xmlns:a16="http://schemas.microsoft.com/office/drawing/2014/main" id="{4BDD07BA-A743-4401-912D-290511CBFBE8}"/>
              </a:ext>
            </a:extLst>
          </p:cNvPr>
          <p:cNvSpPr txBox="1">
            <a:spLocks noChangeAspect="1" noChangeArrowheads="1"/>
          </p:cNvSpPr>
          <p:nvPr/>
        </p:nvSpPr>
        <p:spPr bwMode="auto">
          <a:xfrm>
            <a:off x="6326228" y="2169679"/>
            <a:ext cx="1251844" cy="2132816"/>
          </a:xfrm>
          <a:prstGeom prst="rect">
            <a:avLst/>
          </a:prstGeom>
          <a:noFill/>
          <a:ln w="9525">
            <a:noFill/>
            <a:round/>
            <a:headEnd/>
            <a:tailEnd/>
          </a:ln>
        </p:spPr>
        <p:txBody>
          <a:bodyPr lIns="0" tIns="6173" rIns="0" bIns="0">
            <a:prstTxWarp prst="textNoShape">
              <a:avLst/>
            </a:prstTxWarp>
          </a:bodyPr>
          <a:lstStyle/>
          <a:p>
            <a:pPr algn="ctr">
              <a:spcBef>
                <a:spcPts val="0"/>
              </a:spcBef>
            </a:pPr>
            <a:r>
              <a:rPr lang="en-US" sz="1200" b="1" dirty="0">
                <a:solidFill>
                  <a:srgbClr val="6E6D5E"/>
                </a:solidFill>
                <a:latin typeface="Arial" panose="020B0604020202020204" pitchFamily="34" charset="0"/>
                <a:cs typeface="Arial" pitchFamily="34" charset="0"/>
              </a:rPr>
              <a:t>In-Store Testing</a:t>
            </a:r>
          </a:p>
          <a:p>
            <a:pPr algn="ctr">
              <a:spcBef>
                <a:spcPts val="0"/>
              </a:spcBef>
            </a:pPr>
            <a:endParaRPr lang="en-US" sz="1200" b="1" dirty="0">
              <a:solidFill>
                <a:srgbClr val="6E6D5E"/>
              </a:solidFill>
              <a:latin typeface="Arial" panose="020B0604020202020204" pitchFamily="34" charset="0"/>
              <a:cs typeface="Arial" pitchFamily="34" charset="0"/>
            </a:endParaRPr>
          </a:p>
          <a:p>
            <a:pPr algn="ctr">
              <a:spcBef>
                <a:spcPts val="0"/>
              </a:spcBef>
            </a:pPr>
            <a:r>
              <a:rPr lang="en-US" sz="1200" b="1" dirty="0">
                <a:solidFill>
                  <a:srgbClr val="6E6D5E"/>
                </a:solidFill>
                <a:latin typeface="Arial" panose="020B0604020202020204" pitchFamily="34" charset="0"/>
                <a:cs typeface="Arial" pitchFamily="34" charset="0"/>
              </a:rPr>
              <a:t>Network Conformity Assessment</a:t>
            </a:r>
          </a:p>
          <a:p>
            <a:pPr algn="ctr">
              <a:lnSpc>
                <a:spcPts val="900"/>
              </a:lnSpc>
              <a:spcBef>
                <a:spcPts val="0"/>
              </a:spcBef>
            </a:pPr>
            <a:endParaRPr lang="en-US" sz="1200" b="1" dirty="0">
              <a:solidFill>
                <a:srgbClr val="6E6D5E"/>
              </a:solidFill>
              <a:latin typeface="Arial" pitchFamily="34" charset="0"/>
              <a:ea typeface="'Arial-BoldMT'" charset="0"/>
              <a:cs typeface="Arial" pitchFamily="34" charset="0"/>
            </a:endParaRPr>
          </a:p>
        </p:txBody>
      </p:sp>
      <p:sp>
        <p:nvSpPr>
          <p:cNvPr id="16" name="Text Box 59">
            <a:extLst>
              <a:ext uri="{FF2B5EF4-FFF2-40B4-BE49-F238E27FC236}">
                <a16:creationId xmlns:a16="http://schemas.microsoft.com/office/drawing/2014/main" id="{DA4448D8-ADCB-40E5-9FDD-B8E0C27722D4}"/>
              </a:ext>
            </a:extLst>
          </p:cNvPr>
          <p:cNvSpPr txBox="1">
            <a:spLocks noChangeAspect="1" noChangeArrowheads="1"/>
          </p:cNvSpPr>
          <p:nvPr/>
        </p:nvSpPr>
        <p:spPr bwMode="auto">
          <a:xfrm>
            <a:off x="7620717" y="2169679"/>
            <a:ext cx="1130674" cy="1640321"/>
          </a:xfrm>
          <a:prstGeom prst="rect">
            <a:avLst/>
          </a:prstGeom>
          <a:noFill/>
          <a:ln w="9525">
            <a:noFill/>
            <a:round/>
            <a:headEnd/>
            <a:tailEnd/>
          </a:ln>
        </p:spPr>
        <p:txBody>
          <a:bodyPr lIns="0" tIns="6173" rIns="0" bIns="0">
            <a:prstTxWarp prst="textNoShape">
              <a:avLst/>
            </a:prstTxWarp>
          </a:bodyPr>
          <a:lstStyle/>
          <a:p>
            <a:pPr algn="ctr">
              <a:spcBef>
                <a:spcPts val="0"/>
              </a:spcBef>
            </a:pPr>
            <a:r>
              <a:rPr lang="en-US" sz="1200" b="1" dirty="0">
                <a:latin typeface="Arial" panose="020B0604020202020204" pitchFamily="34" charset="0"/>
                <a:ea typeface="'Arial-BoldMT'" charset="0"/>
                <a:cs typeface="Arial" pitchFamily="34" charset="0"/>
              </a:rPr>
              <a:t>Failure Analysis</a:t>
            </a:r>
          </a:p>
          <a:p>
            <a:pPr algn="ctr">
              <a:spcBef>
                <a:spcPts val="0"/>
              </a:spcBef>
            </a:pPr>
            <a:endParaRPr lang="en-US" sz="1200" b="1" dirty="0">
              <a:latin typeface="Arial" panose="020B0604020202020204" pitchFamily="34" charset="0"/>
              <a:ea typeface="'Arial-BoldMT'" charset="0"/>
              <a:cs typeface="Arial" pitchFamily="34" charset="0"/>
            </a:endParaRPr>
          </a:p>
          <a:p>
            <a:pPr algn="ctr">
              <a:spcBef>
                <a:spcPts val="0"/>
              </a:spcBef>
            </a:pPr>
            <a:r>
              <a:rPr lang="en-US" sz="1200" b="1" dirty="0">
                <a:latin typeface="Arial" panose="020B0604020202020204" pitchFamily="34" charset="0"/>
                <a:ea typeface="'Arial-BoldMT'" charset="0"/>
                <a:cs typeface="Arial" pitchFamily="34" charset="0"/>
              </a:rPr>
              <a:t>Consumer Panel Evaluation</a:t>
            </a:r>
          </a:p>
          <a:p>
            <a:pPr algn="ctr">
              <a:spcBef>
                <a:spcPts val="0"/>
              </a:spcBef>
            </a:pPr>
            <a:endParaRPr lang="en-US" sz="1200" b="1" dirty="0">
              <a:latin typeface="Arial" panose="020B0604020202020204" pitchFamily="34" charset="0"/>
              <a:ea typeface="'Arial-BoldMT'" charset="0"/>
              <a:cs typeface="Arial" pitchFamily="34" charset="0"/>
            </a:endParaRPr>
          </a:p>
          <a:p>
            <a:pPr algn="ctr">
              <a:spcBef>
                <a:spcPts val="0"/>
              </a:spcBef>
            </a:pPr>
            <a:r>
              <a:rPr lang="en-US" sz="1200" b="1" dirty="0">
                <a:latin typeface="Arial" panose="020B0604020202020204" pitchFamily="34" charset="0"/>
                <a:ea typeface="'Arial-BoldMT'" charset="0"/>
                <a:cs typeface="Arial" pitchFamily="34" charset="0"/>
              </a:rPr>
              <a:t>Product Certification</a:t>
            </a:r>
          </a:p>
          <a:p>
            <a:pPr algn="ctr">
              <a:spcBef>
                <a:spcPts val="0"/>
              </a:spcBef>
            </a:pPr>
            <a:endParaRPr lang="en-US" sz="1200" b="1" dirty="0">
              <a:latin typeface="Arial" panose="020B0604020202020204" pitchFamily="34" charset="0"/>
              <a:ea typeface="'Arial-BoldMT'" charset="0"/>
              <a:cs typeface="Arial" pitchFamily="34" charset="0"/>
            </a:endParaRPr>
          </a:p>
          <a:p>
            <a:pPr algn="ctr">
              <a:spcBef>
                <a:spcPts val="0"/>
              </a:spcBef>
            </a:pPr>
            <a:r>
              <a:rPr lang="en-US" sz="1200" b="1" dirty="0">
                <a:latin typeface="Arial" panose="020B0604020202020204" pitchFamily="34" charset="0"/>
                <a:ea typeface="'Arial-BoldMT'" charset="0"/>
                <a:cs typeface="Arial" pitchFamily="34" charset="0"/>
              </a:rPr>
              <a:t>Smart Products Interoperability</a:t>
            </a:r>
          </a:p>
        </p:txBody>
      </p:sp>
      <p:sp>
        <p:nvSpPr>
          <p:cNvPr id="18" name="Oval 17">
            <a:extLst>
              <a:ext uri="{FF2B5EF4-FFF2-40B4-BE49-F238E27FC236}">
                <a16:creationId xmlns:a16="http://schemas.microsoft.com/office/drawing/2014/main" id="{22D18CC9-AD54-4594-A04D-743D73A49FE5}"/>
              </a:ext>
            </a:extLst>
          </p:cNvPr>
          <p:cNvSpPr/>
          <p:nvPr/>
        </p:nvSpPr>
        <p:spPr>
          <a:xfrm>
            <a:off x="2514600" y="1996681"/>
            <a:ext cx="1222318" cy="1432319"/>
          </a:xfrm>
          <a:prstGeom prst="ellipse">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0049741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grpId="0" nodeType="with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heel(1)">
                                      <p:cBhvr>
                                        <p:cTn id="7"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8" grpId="0">
        <p:bldAsOne/>
      </p:bldGraphic>
    </p:bldLst>
  </p:timing>
</p:sld>
</file>

<file path=ppt/tags/tag1.xml><?xml version="1.0" encoding="utf-8"?>
<p:tagLst xmlns:a="http://schemas.openxmlformats.org/drawingml/2006/main" xmlns:r="http://schemas.openxmlformats.org/officeDocument/2006/relationships" xmlns:p="http://schemas.openxmlformats.org/presentationml/2006/main">
  <p:tag name="__PE_POLL_EMBED_ID" val="d4263a01-ac2e-4848-a06e-cd364a7f620b"/>
</p:tagLst>
</file>

<file path=ppt/tags/tag2.xml><?xml version="1.0" encoding="utf-8"?>
<p:tagLst xmlns:a="http://schemas.openxmlformats.org/drawingml/2006/main" xmlns:r="http://schemas.openxmlformats.org/officeDocument/2006/relationships" xmlns:p="http://schemas.openxmlformats.org/presentationml/2006/main">
  <p:tag name="__PE_POLL_EMBED_ID" val="29588f47-5bb8-4a72-a86b-73c1e0c292aa"/>
</p:tagLst>
</file>

<file path=ppt/tags/tag3.xml><?xml version="1.0" encoding="utf-8"?>
<p:tagLst xmlns:a="http://schemas.openxmlformats.org/drawingml/2006/main" xmlns:r="http://schemas.openxmlformats.org/officeDocument/2006/relationships" xmlns:p="http://schemas.openxmlformats.org/presentationml/2006/main">
  <p:tag name="__PE_POLL_EMBED_ID" val="83eb7e7a-7b6d-4435-ad0f-2338933b663f"/>
</p:tagLst>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documentManagement>
    <From xmlns="b6ad9a2f-e5e8-49ff-90e6-e50cc4194f70">
      <UserInfo>
        <DisplayName>Schoem, Marc</DisplayName>
        <AccountId>183</AccountId>
        <AccountType/>
      </UserInfo>
    </From>
    <Purpose xmlns="fa6bbc81-7e04-44dd-b62d-76690d26542c">ICPHSO Conference</Purpose>
    <Directorate xmlns="b6ad9a2f-e5e8-49ff-90e6-e50cc4194f70">Compliance - EXC</Directorate>
    <Due_x0020_Date xmlns="b6ad9a2f-e5e8-49ff-90e6-e50cc4194f70">2013-09-16T04:00:00+00:00</Due_x0020_Dat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338DB532A79ACA4B964A65DB33C31189" ma:contentTypeVersion="19" ma:contentTypeDescription="Create a new document." ma:contentTypeScope="" ma:versionID="c9a3a8f9d0e72ed42562de0a5ae6b7aa">
  <xsd:schema xmlns:xsd="http://www.w3.org/2001/XMLSchema" xmlns:p="http://schemas.microsoft.com/office/2006/metadata/properties" xmlns:ns2="b6ad9a2f-e5e8-49ff-90e6-e50cc4194f70" xmlns:ns3="fa6bbc81-7e04-44dd-b62d-76690d26542c" targetNamespace="http://schemas.microsoft.com/office/2006/metadata/properties" ma:root="true" ma:fieldsID="eef60c6b07cf5c08b868ed38e8c0e880" ns2:_="" ns3:_="">
    <xsd:import namespace="b6ad9a2f-e5e8-49ff-90e6-e50cc4194f70"/>
    <xsd:import namespace="fa6bbc81-7e04-44dd-b62d-76690d26542c"/>
    <xsd:element name="properties">
      <xsd:complexType>
        <xsd:sequence>
          <xsd:element name="documentManagement">
            <xsd:complexType>
              <xsd:all>
                <xsd:element ref="ns2:Directorate"/>
                <xsd:element ref="ns2:From"/>
                <xsd:element ref="ns2:Due_x0020_Date" minOccurs="0"/>
                <xsd:element ref="ns3:Purpose" minOccurs="0"/>
              </xsd:all>
            </xsd:complexType>
          </xsd:element>
        </xsd:sequence>
      </xsd:complexType>
    </xsd:element>
  </xsd:schema>
  <xsd:schema xmlns:xsd="http://www.w3.org/2001/XMLSchema" xmlns:dms="http://schemas.microsoft.com/office/2006/documentManagement/types" targetNamespace="b6ad9a2f-e5e8-49ff-90e6-e50cc4194f70" elementFormDefault="qualified">
    <xsd:import namespace="http://schemas.microsoft.com/office/2006/documentManagement/types"/>
    <xsd:element name="Directorate" ma:index="8" ma:displayName="Directorate" ma:default="" ma:description="Originating Office" ma:format="Dropdown" ma:internalName="Directorate">
      <xsd:simpleType>
        <xsd:restriction base="dms:Choice">
          <xsd:enumeration value="Office of the Chairman"/>
          <xsd:enumeration value="Office of R. Adler"/>
          <xsd:enumeration value="Office of N. Nord"/>
          <xsd:enumeration value="Office of A. Northup"/>
          <xsd:enumeration value="Congressional Relations - OCR"/>
          <xsd:enumeration value="General Counsel - OGC"/>
          <xsd:enumeration value="Inspector General - OIG"/>
          <xsd:enumeration value="EEO - OEO"/>
          <xsd:enumeration value="Executive Director - OEX"/>
          <xsd:enumeration value="Financial Mgmt - EXFM"/>
          <xsd:enumeration value="Public Affairs - EXPA"/>
          <xsd:enumeration value="Information Technology - EXIT"/>
          <xsd:enumeration value="Human Resources - EXRM"/>
          <xsd:enumeration value="Compliance - EXC"/>
          <xsd:enumeration value="Hazard ID and Reduction - EXHR"/>
          <xsd:enumeration value="Economics - EC"/>
          <xsd:enumeration value="Laboratory Sciences - LS"/>
          <xsd:enumeration value="Epidemiology - EP"/>
          <xsd:enumeration value="Engineering Sciences - ES"/>
          <xsd:enumeration value="Health Sciences - HS"/>
          <xsd:enumeration value="International Programs - EXIP"/>
          <xsd:enumeration value="Office of the Secretary - OS"/>
          <xsd:enumeration value="Global Outreach - EXGO"/>
          <xsd:enumeration value="Import Surveillance - EXIS"/>
        </xsd:restriction>
      </xsd:simpleType>
    </xsd:element>
    <xsd:element name="From" ma:index="9" ma:displayName="Project Manager" ma:description="Person wanting the document cleared" ma:list="UserInfo" ma:internalName="From" ma:readOnly="false" ma:showField="ImnName">
      <xsd:complexType>
        <xsd:complexContent>
          <xsd:extension base="dms:User">
            <xsd:sequence>
              <xsd:element name="UserInfo" minOccurs="0" maxOccurs="unbounded">
                <xsd:complexType>
                  <xsd:sequence>
                    <xsd:element name="DisplayName" type="xsd:string" minOccurs="0"/>
                    <xsd:element name="AccountId" type="dms:UserId" minOccurs="0"/>
                    <xsd:element name="AccountType" type="xsd:string" minOccurs="0"/>
                  </xsd:sequence>
                </xsd:complexType>
              </xsd:element>
            </xsd:sequence>
          </xsd:extension>
        </xsd:complexContent>
      </xsd:complexType>
    </xsd:element>
    <xsd:element name="Due_x0020_Date" ma:index="10" nillable="true" ma:displayName="Due Date" ma:format="DateOnly" ma:internalName="Due_x0020_Date">
      <xsd:simpleType>
        <xsd:restriction base="dms:DateTime"/>
      </xsd:simpleType>
    </xsd:element>
  </xsd:schema>
  <xsd:schema xmlns:xsd="http://www.w3.org/2001/XMLSchema" xmlns:dms="http://schemas.microsoft.com/office/2006/documentManagement/types" targetNamespace="fa6bbc81-7e04-44dd-b62d-76690d26542c" elementFormDefault="qualified">
    <xsd:import namespace="http://schemas.microsoft.com/office/2006/documentManagement/types"/>
    <xsd:element name="Purpose" ma:index="12" nillable="true" ma:displayName="Purpose" ma:description="The intended audience/purpose" ma:internalName="Purpos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Project 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918EA1D-54CD-44E0-805E-78828EBE0549}">
  <ds:schemaRefs>
    <ds:schemaRef ds:uri="http://schemas.openxmlformats.org/package/2006/metadata/core-properties"/>
    <ds:schemaRef ds:uri="http://purl.org/dc/terms/"/>
    <ds:schemaRef ds:uri="http://schemas.microsoft.com/office/2006/documentManagement/types"/>
    <ds:schemaRef ds:uri="b6ad9a2f-e5e8-49ff-90e6-e50cc4194f70"/>
    <ds:schemaRef ds:uri="fa6bbc81-7e04-44dd-b62d-76690d26542c"/>
    <ds:schemaRef ds:uri="http://schemas.microsoft.com/office/2006/metadata/properties"/>
    <ds:schemaRef ds:uri="http://purl.org/dc/elements/1.1/"/>
    <ds:schemaRef ds:uri="http://www.w3.org/XML/1998/namespace"/>
    <ds:schemaRef ds:uri="http://purl.org/dc/dcmitype/"/>
  </ds:schemaRefs>
</ds:datastoreItem>
</file>

<file path=customXml/itemProps2.xml><?xml version="1.0" encoding="utf-8"?>
<ds:datastoreItem xmlns:ds="http://schemas.openxmlformats.org/officeDocument/2006/customXml" ds:itemID="{9E144736-EF3B-4149-B820-2B85D177F76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6ad9a2f-e5e8-49ff-90e6-e50cc4194f70"/>
    <ds:schemaRef ds:uri="fa6bbc81-7e04-44dd-b62d-76690d26542c"/>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3.xml><?xml version="1.0" encoding="utf-8"?>
<ds:datastoreItem xmlns:ds="http://schemas.openxmlformats.org/officeDocument/2006/customXml" ds:itemID="{D1848F17-BAA3-464A-9FCA-BD4A96D8774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Facet</Template>
  <TotalTime>4829</TotalTime>
  <Words>1817</Words>
  <Application>Microsoft Office PowerPoint</Application>
  <PresentationFormat>On-screen Show (4:3)</PresentationFormat>
  <Paragraphs>377</Paragraphs>
  <Slides>27</Slides>
  <Notes>27</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27</vt:i4>
      </vt:variant>
    </vt:vector>
  </HeadingPairs>
  <TitlesOfParts>
    <vt:vector size="35" baseType="lpstr">
      <vt:lpstr>Arial</vt:lpstr>
      <vt:lpstr>'Arial-BoldMT'</vt:lpstr>
      <vt:lpstr>Calibri</vt:lpstr>
      <vt:lpstr>Times New Roman</vt:lpstr>
      <vt:lpstr>Trebuchet MS</vt:lpstr>
      <vt:lpstr>Wingdings</vt:lpstr>
      <vt:lpstr>Wingdings 3</vt:lpstr>
      <vt:lpstr>Facet</vt:lpstr>
      <vt:lpstr>Organization </vt:lpstr>
      <vt:lpstr>Case Study </vt:lpstr>
      <vt:lpstr>Scenario 1</vt:lpstr>
      <vt:lpstr>PowerPoint Presentation</vt:lpstr>
      <vt:lpstr>Domestic Sourcing Risks</vt:lpstr>
      <vt:lpstr>Background: TIC sector </vt:lpstr>
      <vt:lpstr>Scenario 1-3: Risk Assessment</vt:lpstr>
      <vt:lpstr>Scenario 1: Best Practices</vt:lpstr>
      <vt:lpstr>Scenario 1: best practices</vt:lpstr>
      <vt:lpstr>Scenario #1:  Liability Risk Management Considerations</vt:lpstr>
      <vt:lpstr>Scenario 2</vt:lpstr>
      <vt:lpstr>PowerPoint Presentation</vt:lpstr>
      <vt:lpstr>Foreign Sourcing Risks</vt:lpstr>
      <vt:lpstr>Scenario 2: best practices</vt:lpstr>
      <vt:lpstr>Scenario 2: best practices</vt:lpstr>
      <vt:lpstr>Scenario #2:  Liability Risk Management Considerations</vt:lpstr>
      <vt:lpstr>Scenario 3</vt:lpstr>
      <vt:lpstr>PowerPoint Presentation</vt:lpstr>
      <vt:lpstr>Agents, Labs, and Other Risks</vt:lpstr>
      <vt:lpstr>Testing Risks</vt:lpstr>
      <vt:lpstr>Scenario 3: best practices</vt:lpstr>
      <vt:lpstr>Scenario 3: best practices</vt:lpstr>
      <vt:lpstr>Scenario #3:  Liability Risk Management Considerations</vt:lpstr>
      <vt:lpstr>PowerPoint Presentation</vt:lpstr>
      <vt:lpstr>Scenario 1</vt:lpstr>
      <vt:lpstr>Scenario 2</vt:lpstr>
      <vt:lpstr>Scenario 3</vt:lpstr>
    </vt:vector>
  </TitlesOfParts>
  <Company>US CPSC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U.S. Consumer Product Safety Commission</dc:title>
  <dc:creator>dwoodard</dc:creator>
  <cp:lastModifiedBy>Roberta Telles</cp:lastModifiedBy>
  <cp:revision>152</cp:revision>
  <cp:lastPrinted>2018-02-21T13:44:34Z</cp:lastPrinted>
  <dcterms:created xsi:type="dcterms:W3CDTF">2012-09-10T19:12:07Z</dcterms:created>
  <dcterms:modified xsi:type="dcterms:W3CDTF">2018-02-21T15:12:53Z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0x010100338DB532A79ACA4B964A65DB33C31189</vt:lpwstr>
  </property>
  <property fmtid="{D5CDD505-2E9C-101B-9397-08002B2CF9AE}" pid="3" name="NSCPROP_SA">
    <vt:lpwstr>C:\Users\don.mays\AppData\Local\Microsoft\Windows\INetCache\Content.Outlook\7FV8OHNS\ICPHSOPowerPointTemplate2016 (2).pptx</vt:lpwstr>
  </property>
  <property fmtid="{5C58129F-E5B8-477A-9B38-B3E54BFA04C8}" pid="2">
    <vt:lpwstr>A8699D2BC235F07135CA93C6867BFB93F3D024176C06884300BC388A97B4F71D</vt:lpwstr>
  </property>
</Properties>
</file>