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77" r:id="rId3"/>
    <p:sldId id="260" r:id="rId4"/>
    <p:sldId id="264" r:id="rId5"/>
    <p:sldId id="279" r:id="rId6"/>
    <p:sldId id="280" r:id="rId7"/>
    <p:sldId id="265" r:id="rId8"/>
    <p:sldId id="266" r:id="rId9"/>
    <p:sldId id="281" r:id="rId10"/>
    <p:sldId id="267" r:id="rId11"/>
    <p:sldId id="268" r:id="rId12"/>
    <p:sldId id="271" r:id="rId13"/>
    <p:sldId id="259" r:id="rId14"/>
    <p:sldId id="272" r:id="rId1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979"/>
    <a:srgbClr val="FAB001"/>
    <a:srgbClr val="0065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14" autoAdjust="0"/>
  </p:normalViewPr>
  <p:slideViewPr>
    <p:cSldViewPr snapToGrid="0" showGuides="1">
      <p:cViewPr varScale="1">
        <p:scale>
          <a:sx n="115" d="100"/>
          <a:sy n="115" d="100"/>
        </p:scale>
        <p:origin x="1530"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2"/>
            <a:ext cx="2945659" cy="49805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6" y="2"/>
            <a:ext cx="2945659" cy="498055"/>
          </a:xfrm>
          <a:prstGeom prst="rect">
            <a:avLst/>
          </a:prstGeom>
        </p:spPr>
        <p:txBody>
          <a:bodyPr vert="horz" lIns="91440" tIns="45720" rIns="91440" bIns="45720" rtlCol="0"/>
          <a:lstStyle>
            <a:lvl1pPr algn="r">
              <a:defRPr sz="1200"/>
            </a:lvl1pPr>
          </a:lstStyle>
          <a:p>
            <a:fld id="{55B7D5EB-BE4E-4B86-A753-ECA42C1EB587}" type="datetimeFigureOut">
              <a:rPr lang="de-DE" smtClean="0"/>
              <a:t>05.11.2018</a:t>
            </a:fld>
            <a:endParaRPr lang="de-DE"/>
          </a:p>
        </p:txBody>
      </p:sp>
      <p:sp>
        <p:nvSpPr>
          <p:cNvPr id="4" name="Fußzeilenplatzhalter 3"/>
          <p:cNvSpPr>
            <a:spLocks noGrp="1"/>
          </p:cNvSpPr>
          <p:nvPr>
            <p:ph type="ftr" sz="quarter" idx="2"/>
          </p:nvPr>
        </p:nvSpPr>
        <p:spPr>
          <a:xfrm>
            <a:off x="3" y="9428584"/>
            <a:ext cx="2945659" cy="49805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6" y="9428584"/>
            <a:ext cx="2945659" cy="498054"/>
          </a:xfrm>
          <a:prstGeom prst="rect">
            <a:avLst/>
          </a:prstGeom>
        </p:spPr>
        <p:txBody>
          <a:bodyPr vert="horz" lIns="91440" tIns="45720" rIns="91440" bIns="45720" rtlCol="0" anchor="b"/>
          <a:lstStyle>
            <a:lvl1pPr algn="r">
              <a:defRPr sz="1200"/>
            </a:lvl1pPr>
          </a:lstStyle>
          <a:p>
            <a:fld id="{BBC22484-F5C7-424E-82CF-FE3F6AD25CD7}" type="slidenum">
              <a:rPr lang="de-DE" smtClean="0"/>
              <a:t>‹Nr.›</a:t>
            </a:fld>
            <a:endParaRPr lang="de-DE"/>
          </a:p>
        </p:txBody>
      </p:sp>
    </p:spTree>
    <p:extLst>
      <p:ext uri="{BB962C8B-B14F-4D97-AF65-F5344CB8AC3E}">
        <p14:creationId xmlns:p14="http://schemas.microsoft.com/office/powerpoint/2010/main" val="3474204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 y="2"/>
            <a:ext cx="2945659" cy="498055"/>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50446" y="2"/>
            <a:ext cx="2945659" cy="498055"/>
          </a:xfrm>
          <a:prstGeom prst="rect">
            <a:avLst/>
          </a:prstGeom>
        </p:spPr>
        <p:txBody>
          <a:bodyPr vert="horz" lIns="91440" tIns="45720" rIns="91440" bIns="45720" rtlCol="0"/>
          <a:lstStyle>
            <a:lvl1pPr algn="r">
              <a:defRPr sz="1200"/>
            </a:lvl1pPr>
          </a:lstStyle>
          <a:p>
            <a:fld id="{643DC9BF-F748-4A94-B4DE-460EF3C95E76}" type="datetimeFigureOut">
              <a:rPr lang="en-US" smtClean="0"/>
              <a:t>11/5/2018</a:t>
            </a:fld>
            <a:endParaRPr lang="en-US"/>
          </a:p>
        </p:txBody>
      </p:sp>
      <p:sp>
        <p:nvSpPr>
          <p:cNvPr id="4" name="Espace réservé de l'image des diapositives 3"/>
          <p:cNvSpPr>
            <a:spLocks noGrp="1" noRot="1" noChangeAspect="1"/>
          </p:cNvSpPr>
          <p:nvPr>
            <p:ph type="sldImg" idx="2"/>
          </p:nvPr>
        </p:nvSpPr>
        <p:spPr>
          <a:xfrm>
            <a:off x="1165225" y="1239838"/>
            <a:ext cx="4467225"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3" y="9428584"/>
            <a:ext cx="2945659" cy="498054"/>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50446" y="9428584"/>
            <a:ext cx="2945659" cy="498054"/>
          </a:xfrm>
          <a:prstGeom prst="rect">
            <a:avLst/>
          </a:prstGeom>
        </p:spPr>
        <p:txBody>
          <a:bodyPr vert="horz" lIns="91440" tIns="45720" rIns="91440" bIns="45720" rtlCol="0" anchor="b"/>
          <a:lstStyle>
            <a:lvl1pPr algn="r">
              <a:defRPr sz="1200"/>
            </a:lvl1pPr>
          </a:lstStyle>
          <a:p>
            <a:fld id="{AC168F48-A188-4777-B2B2-E4E1E9DA5016}" type="slidenum">
              <a:rPr lang="en-US" smtClean="0"/>
              <a:t>‹Nr.›</a:t>
            </a:fld>
            <a:endParaRPr lang="en-US"/>
          </a:p>
        </p:txBody>
      </p:sp>
    </p:spTree>
    <p:extLst>
      <p:ext uri="{BB962C8B-B14F-4D97-AF65-F5344CB8AC3E}">
        <p14:creationId xmlns:p14="http://schemas.microsoft.com/office/powerpoint/2010/main" val="2440766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european-accreditation.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uropean-accreditation.org/"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uropean-accreditation.org/"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uropean-accreditation.org/"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uropean-accreditation.org/"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uropean-accreditation.org/"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D06D68A1-D207-42E1-90CF-FA11CEA0B937}"/>
              </a:ext>
            </a:extLst>
          </p:cNvPr>
          <p:cNvSpPr/>
          <p:nvPr userDrawn="1"/>
        </p:nvSpPr>
        <p:spPr>
          <a:xfrm>
            <a:off x="-1" y="0"/>
            <a:ext cx="4589253" cy="6961517"/>
          </a:xfrm>
          <a:prstGeom prst="rect">
            <a:avLst/>
          </a:prstGeom>
          <a:solidFill>
            <a:srgbClr val="0065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28600" y="1858963"/>
            <a:ext cx="4188125" cy="1531218"/>
          </a:xfrm>
        </p:spPr>
        <p:txBody>
          <a:bodyPr anchor="b">
            <a:noAutofit/>
          </a:bodyPr>
          <a:lstStyle>
            <a:lvl1pPr algn="r">
              <a:defRPr sz="3200" b="1">
                <a:solidFill>
                  <a:schemeClr val="bg1"/>
                </a:solidFill>
                <a:latin typeface="Arial Narrow" panose="020B060602020203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228600" y="3709358"/>
            <a:ext cx="4188125" cy="1655762"/>
          </a:xfrm>
        </p:spPr>
        <p:txBody>
          <a:bodyPr anchor="t">
            <a:noAutofit/>
          </a:bodyPr>
          <a:lstStyle>
            <a:lvl1pPr marL="0" indent="0" algn="r" defTabSz="914400" rtl="0" eaLnBrk="1" latinLnBrk="0" hangingPunct="1">
              <a:lnSpc>
                <a:spcPct val="90000"/>
              </a:lnSpc>
              <a:spcBef>
                <a:spcPct val="0"/>
              </a:spcBef>
              <a:buNone/>
              <a:defRPr lang="en-US" sz="2400" b="1" kern="1200" cap="all" baseline="0" dirty="0">
                <a:solidFill>
                  <a:srgbClr val="FAB001"/>
                </a:solidFill>
                <a:latin typeface="Arial Narrow" panose="020B0606020202030204" pitchFamily="34" charset="0"/>
                <a:ea typeface="+mj-ea"/>
                <a:cs typeface="+mj-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endParaRPr lang="en-US" dirty="0"/>
          </a:p>
        </p:txBody>
      </p:sp>
      <p:pic>
        <p:nvPicPr>
          <p:cNvPr id="9" name="Image 8">
            <a:hlinkClick r:id="rId2"/>
            <a:extLst>
              <a:ext uri="{FF2B5EF4-FFF2-40B4-BE49-F238E27FC236}">
                <a16:creationId xmlns:a16="http://schemas.microsoft.com/office/drawing/2014/main" xmlns="" id="{A7BF0C0F-427C-46C4-B3EC-6089488C61D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17150" y="3033580"/>
            <a:ext cx="2841564" cy="675778"/>
          </a:xfrm>
          <a:prstGeom prst="rect">
            <a:avLst/>
          </a:prstGeom>
        </p:spPr>
      </p:pic>
      <p:cxnSp>
        <p:nvCxnSpPr>
          <p:cNvPr id="13" name="Connecteur droit 12">
            <a:extLst>
              <a:ext uri="{FF2B5EF4-FFF2-40B4-BE49-F238E27FC236}">
                <a16:creationId xmlns:a16="http://schemas.microsoft.com/office/drawing/2014/main" xmlns="" id="{E9D8002E-01E0-4F46-AD28-02458D62555C}"/>
              </a:ext>
            </a:extLst>
          </p:cNvPr>
          <p:cNvCxnSpPr>
            <a:cxnSpLocks/>
          </p:cNvCxnSpPr>
          <p:nvPr userDrawn="1"/>
        </p:nvCxnSpPr>
        <p:spPr>
          <a:xfrm>
            <a:off x="0" y="3536830"/>
            <a:ext cx="4589253" cy="0"/>
          </a:xfrm>
          <a:prstGeom prst="line">
            <a:avLst/>
          </a:prstGeom>
          <a:ln w="38100">
            <a:solidFill>
              <a:srgbClr val="FAB001"/>
            </a:solidFill>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xmlns="" id="{88B2F6BC-7794-4DE6-93C6-8262C684C82A}"/>
              </a:ext>
            </a:extLst>
          </p:cNvPr>
          <p:cNvSpPr txBox="1"/>
          <p:nvPr userDrawn="1"/>
        </p:nvSpPr>
        <p:spPr>
          <a:xfrm>
            <a:off x="4660558" y="6400413"/>
            <a:ext cx="4554747" cy="276999"/>
          </a:xfrm>
          <a:prstGeom prst="rect">
            <a:avLst/>
          </a:prstGeom>
          <a:noFill/>
        </p:spPr>
        <p:txBody>
          <a:bodyPr wrap="square" rtlCol="0">
            <a:spAutoFit/>
          </a:bodyPr>
          <a:lstStyle/>
          <a:p>
            <a:pPr algn="ctr"/>
            <a:r>
              <a:rPr lang="en-US" sz="1200" dirty="0">
                <a:solidFill>
                  <a:srgbClr val="0065A9"/>
                </a:solidFill>
                <a:latin typeface="Arial Narrow" panose="020B0606020202030204" pitchFamily="34" charset="0"/>
              </a:rPr>
              <a:t>www.european-accreditation.org</a:t>
            </a:r>
          </a:p>
        </p:txBody>
      </p:sp>
      <p:sp>
        <p:nvSpPr>
          <p:cNvPr id="4" name="Espace réservé de la date 3">
            <a:extLst>
              <a:ext uri="{FF2B5EF4-FFF2-40B4-BE49-F238E27FC236}">
                <a16:creationId xmlns:a16="http://schemas.microsoft.com/office/drawing/2014/main" xmlns="" id="{E865F81B-BCE4-4416-9379-49A8C8BEEC54}"/>
              </a:ext>
            </a:extLst>
          </p:cNvPr>
          <p:cNvSpPr>
            <a:spLocks noGrp="1"/>
          </p:cNvSpPr>
          <p:nvPr>
            <p:ph type="dt" sz="half" idx="10"/>
          </p:nvPr>
        </p:nvSpPr>
        <p:spPr>
          <a:xfrm>
            <a:off x="228601" y="6356351"/>
            <a:ext cx="4188124" cy="365125"/>
          </a:xfrm>
        </p:spPr>
        <p:txBody>
          <a:bodyPr/>
          <a:lstStyle>
            <a:lvl1pPr algn="ctr">
              <a:defRPr>
                <a:solidFill>
                  <a:schemeClr val="bg1"/>
                </a:solidFill>
                <a:latin typeface="Arial Narrow" panose="020B0606020202030204" pitchFamily="34" charset="0"/>
              </a:defRPr>
            </a:lvl1pPr>
          </a:lstStyle>
          <a:p>
            <a:fld id="{C8294A17-B491-458A-A694-19712E981E9D}" type="datetime1">
              <a:rPr lang="fr-FR" smtClean="0"/>
              <a:pPr/>
              <a:t>05/11/2018</a:t>
            </a:fld>
            <a:endParaRPr lang="en-US" dirty="0"/>
          </a:p>
        </p:txBody>
      </p:sp>
    </p:spTree>
    <p:extLst>
      <p:ext uri="{BB962C8B-B14F-4D97-AF65-F5344CB8AC3E}">
        <p14:creationId xmlns:p14="http://schemas.microsoft.com/office/powerpoint/2010/main" val="3826997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94240"/>
            <a:ext cx="7886700" cy="4487383"/>
          </a:xfrm>
        </p:spPr>
        <p:txBody>
          <a:bodyPr/>
          <a:lstStyle>
            <a:lvl1pPr>
              <a:defRPr sz="2200">
                <a:solidFill>
                  <a:srgbClr val="0065A9"/>
                </a:solidFill>
                <a:latin typeface="Arial Narrow" panose="020B0606020202030204" pitchFamily="34" charset="0"/>
              </a:defRPr>
            </a:lvl1pPr>
            <a:lvl2pPr marL="685800" indent="-228600">
              <a:buFont typeface="Arial Narrow" panose="020B0606020202030204" pitchFamily="34" charset="0"/>
              <a:buChar char="−"/>
              <a:defRPr sz="1800">
                <a:solidFill>
                  <a:srgbClr val="0065A9"/>
                </a:solidFill>
                <a:latin typeface="Arial Narrow" panose="020B0606020202030204" pitchFamily="34" charset="0"/>
              </a:defRPr>
            </a:lvl2pPr>
            <a:lvl3pPr>
              <a:defRPr sz="1600">
                <a:solidFill>
                  <a:srgbClr val="0065A9"/>
                </a:solidFill>
                <a:latin typeface="Arial Narrow" panose="020B0606020202030204" pitchFamily="34" charset="0"/>
              </a:defRPr>
            </a:lvl3pPr>
            <a:lvl4pPr marL="1600200" indent="-228600">
              <a:buFont typeface="Arial Narrow" panose="020B0606020202030204" pitchFamily="34" charset="0"/>
              <a:buChar char="−"/>
              <a:defRPr sz="1400">
                <a:solidFill>
                  <a:srgbClr val="0065A9"/>
                </a:solidFill>
                <a:latin typeface="Arial Narrow" panose="020B0606020202030204" pitchFamily="34" charset="0"/>
              </a:defRPr>
            </a:lvl4pPr>
            <a:lvl5pPr>
              <a:defRPr sz="1200">
                <a:solidFill>
                  <a:srgbClr val="0065A9"/>
                </a:solidFill>
                <a:latin typeface="Arial Narrow" panose="020B0606020202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4316942" y="6356351"/>
            <a:ext cx="510116" cy="365125"/>
          </a:xfrm>
        </p:spPr>
        <p:txBody>
          <a:bodyPr/>
          <a:lstStyle>
            <a:lvl1pPr>
              <a:defRPr>
                <a:latin typeface="Arial Narrow" panose="020B0606020202030204" pitchFamily="34" charset="0"/>
              </a:defRPr>
            </a:lvl1pPr>
          </a:lstStyle>
          <a:p>
            <a:pPr algn="ctr"/>
            <a:fld id="{07B68D26-32A2-4FB1-A930-3EED0B644032}" type="slidenum">
              <a:rPr lang="en-US" smtClean="0"/>
              <a:pPr algn="ctr"/>
              <a:t>‹Nr.›</a:t>
            </a:fld>
            <a:endParaRPr lang="en-US" dirty="0"/>
          </a:p>
        </p:txBody>
      </p:sp>
      <p:pic>
        <p:nvPicPr>
          <p:cNvPr id="9" name="Image 8">
            <a:hlinkClick r:id="rId2"/>
            <a:extLst>
              <a:ext uri="{FF2B5EF4-FFF2-40B4-BE49-F238E27FC236}">
                <a16:creationId xmlns:a16="http://schemas.microsoft.com/office/drawing/2014/main" xmlns="" id="{87CF7308-214B-4FC2-8107-736E6903823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52540" y="6336410"/>
            <a:ext cx="1462810" cy="347884"/>
          </a:xfrm>
          <a:prstGeom prst="rect">
            <a:avLst/>
          </a:prstGeom>
        </p:spPr>
      </p:pic>
      <p:sp>
        <p:nvSpPr>
          <p:cNvPr id="11" name="Rectangle 10">
            <a:extLst>
              <a:ext uri="{FF2B5EF4-FFF2-40B4-BE49-F238E27FC236}">
                <a16:creationId xmlns:a16="http://schemas.microsoft.com/office/drawing/2014/main" xmlns="" id="{6703E0E5-6F61-45A9-AA10-C743659C88A9}"/>
              </a:ext>
            </a:extLst>
          </p:cNvPr>
          <p:cNvSpPr/>
          <p:nvPr userDrawn="1"/>
        </p:nvSpPr>
        <p:spPr>
          <a:xfrm>
            <a:off x="0" y="1"/>
            <a:ext cx="9144000" cy="1398720"/>
          </a:xfrm>
          <a:prstGeom prst="rect">
            <a:avLst/>
          </a:prstGeom>
          <a:solidFill>
            <a:srgbClr val="0065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xmlns="" id="{D5103ABC-FDFF-45ED-996A-9346B1F4385F}"/>
              </a:ext>
            </a:extLst>
          </p:cNvPr>
          <p:cNvSpPr>
            <a:spLocks noGrp="1"/>
          </p:cNvSpPr>
          <p:nvPr>
            <p:ph type="title"/>
          </p:nvPr>
        </p:nvSpPr>
        <p:spPr>
          <a:xfrm>
            <a:off x="628650" y="195520"/>
            <a:ext cx="7886700" cy="1007683"/>
          </a:xfrm>
        </p:spPr>
        <p:txBody>
          <a:bodyPr>
            <a:normAutofit/>
          </a:bodyPr>
          <a:lstStyle>
            <a:lvl1pPr>
              <a:defRPr sz="3600">
                <a:solidFill>
                  <a:schemeClr val="bg1"/>
                </a:solidFill>
                <a:latin typeface="Arial Narrow" panose="020B0606020202030204" pitchFamily="34" charset="0"/>
              </a:defRPr>
            </a:lvl1pPr>
          </a:lstStyle>
          <a:p>
            <a:r>
              <a:rPr lang="fr-FR" dirty="0"/>
              <a:t>Modifiez le style du titre</a:t>
            </a:r>
            <a:endParaRPr lang="en-US" dirty="0"/>
          </a:p>
        </p:txBody>
      </p:sp>
      <p:cxnSp>
        <p:nvCxnSpPr>
          <p:cNvPr id="13" name="Connecteur droit 12">
            <a:extLst>
              <a:ext uri="{FF2B5EF4-FFF2-40B4-BE49-F238E27FC236}">
                <a16:creationId xmlns:a16="http://schemas.microsoft.com/office/drawing/2014/main" xmlns="" id="{34ADC200-2987-45B4-AA0A-48B2DF5D5E0A}"/>
              </a:ext>
            </a:extLst>
          </p:cNvPr>
          <p:cNvCxnSpPr>
            <a:cxnSpLocks/>
          </p:cNvCxnSpPr>
          <p:nvPr userDrawn="1"/>
        </p:nvCxnSpPr>
        <p:spPr>
          <a:xfrm>
            <a:off x="-5610" y="1398721"/>
            <a:ext cx="9155220" cy="0"/>
          </a:xfrm>
          <a:prstGeom prst="line">
            <a:avLst/>
          </a:prstGeom>
          <a:ln w="57150">
            <a:solidFill>
              <a:srgbClr val="FAB001"/>
            </a:solidFill>
          </a:ln>
        </p:spPr>
        <p:style>
          <a:lnRef idx="1">
            <a:schemeClr val="accent1"/>
          </a:lnRef>
          <a:fillRef idx="0">
            <a:schemeClr val="accent1"/>
          </a:fillRef>
          <a:effectRef idx="0">
            <a:schemeClr val="accent1"/>
          </a:effectRef>
          <a:fontRef idx="minor">
            <a:schemeClr val="tx1"/>
          </a:fontRef>
        </p:style>
      </p:cxnSp>
      <p:sp>
        <p:nvSpPr>
          <p:cNvPr id="10" name="Date Placeholder 4">
            <a:extLst>
              <a:ext uri="{FF2B5EF4-FFF2-40B4-BE49-F238E27FC236}">
                <a16:creationId xmlns:a16="http://schemas.microsoft.com/office/drawing/2014/main" xmlns="" id="{E5693E25-AE9D-49F0-BAB0-D62BE5E330D3}"/>
              </a:ext>
            </a:extLst>
          </p:cNvPr>
          <p:cNvSpPr>
            <a:spLocks noGrp="1"/>
          </p:cNvSpPr>
          <p:nvPr>
            <p:ph type="dt" sz="half" idx="10"/>
          </p:nvPr>
        </p:nvSpPr>
        <p:spPr>
          <a:xfrm>
            <a:off x="628650" y="6339753"/>
            <a:ext cx="2057400" cy="365125"/>
          </a:xfrm>
        </p:spPr>
        <p:txBody>
          <a:bodyPr/>
          <a:lstStyle>
            <a:lvl1pPr>
              <a:defRPr>
                <a:latin typeface="Arial Narrow" panose="020B0606020202030204" pitchFamily="34" charset="0"/>
              </a:defRPr>
            </a:lvl1pPr>
          </a:lstStyle>
          <a:p>
            <a:endParaRPr lang="en-US" dirty="0"/>
          </a:p>
        </p:txBody>
      </p:sp>
    </p:spTree>
    <p:extLst>
      <p:ext uri="{BB962C8B-B14F-4D97-AF65-F5344CB8AC3E}">
        <p14:creationId xmlns:p14="http://schemas.microsoft.com/office/powerpoint/2010/main" val="1171928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593695"/>
            <a:ext cx="3886200" cy="4448332"/>
          </a:xfrm>
        </p:spPr>
        <p:txBody>
          <a:bodyPr/>
          <a:lstStyle>
            <a:lvl1pPr>
              <a:defRPr sz="2200">
                <a:solidFill>
                  <a:srgbClr val="0065A9"/>
                </a:solidFill>
                <a:latin typeface="Arial Narrow" panose="020B0606020202030204" pitchFamily="34" charset="0"/>
              </a:defRPr>
            </a:lvl1pPr>
            <a:lvl2pPr marL="685800" indent="-228600">
              <a:buFont typeface="Arial Narrow" panose="020B0606020202030204" pitchFamily="34" charset="0"/>
              <a:buChar char="−"/>
              <a:defRPr sz="1800">
                <a:solidFill>
                  <a:srgbClr val="0065A9"/>
                </a:solidFill>
                <a:latin typeface="Arial Narrow" panose="020B0606020202030204" pitchFamily="34" charset="0"/>
              </a:defRPr>
            </a:lvl2pPr>
            <a:lvl3pPr>
              <a:defRPr sz="1600">
                <a:solidFill>
                  <a:srgbClr val="0065A9"/>
                </a:solidFill>
                <a:latin typeface="Arial Narrow" panose="020B0606020202030204" pitchFamily="34" charset="0"/>
              </a:defRPr>
            </a:lvl3pPr>
            <a:lvl4pPr marL="1600200" indent="-228600">
              <a:buFont typeface="Arial Narrow" panose="020B0606020202030204" pitchFamily="34" charset="0"/>
              <a:buChar char="−"/>
              <a:defRPr sz="1400">
                <a:solidFill>
                  <a:srgbClr val="0065A9"/>
                </a:solidFill>
                <a:latin typeface="Arial Narrow" panose="020B0606020202030204" pitchFamily="34" charset="0"/>
              </a:defRPr>
            </a:lvl4pPr>
            <a:lvl5pPr>
              <a:defRPr sz="1200">
                <a:solidFill>
                  <a:srgbClr val="0065A9"/>
                </a:solidFill>
                <a:latin typeface="Arial Narrow" panose="020B0606020202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p:nvPr>
        </p:nvSpPr>
        <p:spPr>
          <a:xfrm>
            <a:off x="4629150" y="1593695"/>
            <a:ext cx="3886200" cy="4448332"/>
          </a:xfrm>
        </p:spPr>
        <p:txBody>
          <a:bodyPr>
            <a:normAutofit/>
          </a:bodyPr>
          <a:lstStyle>
            <a:lvl1pPr>
              <a:defRPr sz="2200">
                <a:solidFill>
                  <a:srgbClr val="0065A9"/>
                </a:solidFill>
                <a:latin typeface="Arial Narrow" panose="020B0606020202030204" pitchFamily="34" charset="0"/>
              </a:defRPr>
            </a:lvl1pPr>
            <a:lvl2pPr>
              <a:defRPr sz="1800">
                <a:solidFill>
                  <a:srgbClr val="0065A9"/>
                </a:solidFill>
                <a:latin typeface="Arial Narrow" panose="020B0606020202030204" pitchFamily="34" charset="0"/>
              </a:defRPr>
            </a:lvl2pPr>
            <a:lvl3pPr>
              <a:defRPr sz="1600">
                <a:solidFill>
                  <a:srgbClr val="0065A9"/>
                </a:solidFill>
                <a:latin typeface="Arial Narrow" panose="020B0606020202030204" pitchFamily="34" charset="0"/>
              </a:defRPr>
            </a:lvl3pPr>
            <a:lvl4pPr>
              <a:defRPr sz="1400">
                <a:solidFill>
                  <a:srgbClr val="0065A9"/>
                </a:solidFill>
                <a:latin typeface="Arial Narrow" panose="020B0606020202030204" pitchFamily="34" charset="0"/>
              </a:defRPr>
            </a:lvl4pPr>
            <a:lvl5pPr>
              <a:defRPr sz="1400">
                <a:solidFill>
                  <a:srgbClr val="0065A9"/>
                </a:solidFill>
                <a:latin typeface="Arial Narrow" panose="020B0606020202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11" name="Rectangle 10">
            <a:extLst>
              <a:ext uri="{FF2B5EF4-FFF2-40B4-BE49-F238E27FC236}">
                <a16:creationId xmlns:a16="http://schemas.microsoft.com/office/drawing/2014/main" xmlns="" id="{51083203-D302-4320-BD3C-91E61BF2902C}"/>
              </a:ext>
            </a:extLst>
          </p:cNvPr>
          <p:cNvSpPr/>
          <p:nvPr userDrawn="1"/>
        </p:nvSpPr>
        <p:spPr>
          <a:xfrm>
            <a:off x="0" y="1"/>
            <a:ext cx="9144000" cy="1398720"/>
          </a:xfrm>
          <a:prstGeom prst="rect">
            <a:avLst/>
          </a:prstGeom>
          <a:solidFill>
            <a:srgbClr val="0065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xmlns="" id="{1B29921A-CC5D-4FBA-9B13-FB18C90AC8BE}"/>
              </a:ext>
            </a:extLst>
          </p:cNvPr>
          <p:cNvSpPr>
            <a:spLocks noGrp="1"/>
          </p:cNvSpPr>
          <p:nvPr>
            <p:ph type="title"/>
          </p:nvPr>
        </p:nvSpPr>
        <p:spPr>
          <a:xfrm>
            <a:off x="628650" y="195520"/>
            <a:ext cx="7886700" cy="1066610"/>
          </a:xfrm>
        </p:spPr>
        <p:txBody>
          <a:bodyPr>
            <a:normAutofit/>
          </a:bodyPr>
          <a:lstStyle>
            <a:lvl1pPr>
              <a:defRPr sz="3600">
                <a:solidFill>
                  <a:schemeClr val="bg1"/>
                </a:solidFill>
                <a:latin typeface="Arial Narrow" panose="020B0606020202030204" pitchFamily="34" charset="0"/>
              </a:defRPr>
            </a:lvl1pPr>
          </a:lstStyle>
          <a:p>
            <a:r>
              <a:rPr lang="fr-FR" dirty="0"/>
              <a:t>Modifiez le style du titre</a:t>
            </a:r>
            <a:endParaRPr lang="en-US" dirty="0"/>
          </a:p>
        </p:txBody>
      </p:sp>
      <p:cxnSp>
        <p:nvCxnSpPr>
          <p:cNvPr id="13" name="Connecteur droit 12">
            <a:extLst>
              <a:ext uri="{FF2B5EF4-FFF2-40B4-BE49-F238E27FC236}">
                <a16:creationId xmlns:a16="http://schemas.microsoft.com/office/drawing/2014/main" xmlns="" id="{C09B7F35-890E-4A0F-A087-3058D0595231}"/>
              </a:ext>
            </a:extLst>
          </p:cNvPr>
          <p:cNvCxnSpPr>
            <a:cxnSpLocks/>
          </p:cNvCxnSpPr>
          <p:nvPr userDrawn="1"/>
        </p:nvCxnSpPr>
        <p:spPr>
          <a:xfrm>
            <a:off x="-5610" y="1398721"/>
            <a:ext cx="9149610" cy="0"/>
          </a:xfrm>
          <a:prstGeom prst="line">
            <a:avLst/>
          </a:prstGeom>
          <a:ln w="57150">
            <a:solidFill>
              <a:srgbClr val="FAB00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xmlns="" id="{BF31CA3A-200A-4E20-9B2D-38399B540090}"/>
              </a:ext>
            </a:extLst>
          </p:cNvPr>
          <p:cNvSpPr>
            <a:spLocks noGrp="1"/>
          </p:cNvSpPr>
          <p:nvPr>
            <p:ph type="sldNum" sz="quarter" idx="12"/>
          </p:nvPr>
        </p:nvSpPr>
        <p:spPr>
          <a:xfrm>
            <a:off x="4316942" y="6356351"/>
            <a:ext cx="510116" cy="365125"/>
          </a:xfrm>
        </p:spPr>
        <p:txBody>
          <a:bodyPr/>
          <a:lstStyle>
            <a:lvl1pPr algn="ctr">
              <a:defRPr>
                <a:latin typeface="Arial Narrow" panose="020B0606020202030204" pitchFamily="34" charset="0"/>
              </a:defRPr>
            </a:lvl1pPr>
          </a:lstStyle>
          <a:p>
            <a:fld id="{07B68D26-32A2-4FB1-A930-3EED0B644032}" type="slidenum">
              <a:rPr lang="en-US" smtClean="0"/>
              <a:pPr/>
              <a:t>‹Nr.›</a:t>
            </a:fld>
            <a:endParaRPr lang="en-US" dirty="0"/>
          </a:p>
        </p:txBody>
      </p:sp>
      <p:pic>
        <p:nvPicPr>
          <p:cNvPr id="14" name="Image 13">
            <a:hlinkClick r:id="rId2"/>
            <a:extLst>
              <a:ext uri="{FF2B5EF4-FFF2-40B4-BE49-F238E27FC236}">
                <a16:creationId xmlns:a16="http://schemas.microsoft.com/office/drawing/2014/main" xmlns="" id="{5AFB593F-5D8A-49E0-8E9B-FD4875ADF1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52540" y="6336410"/>
            <a:ext cx="1462810" cy="347884"/>
          </a:xfrm>
          <a:prstGeom prst="rect">
            <a:avLst/>
          </a:prstGeom>
        </p:spPr>
      </p:pic>
      <p:sp>
        <p:nvSpPr>
          <p:cNvPr id="15" name="Date Placeholder 4">
            <a:extLst>
              <a:ext uri="{FF2B5EF4-FFF2-40B4-BE49-F238E27FC236}">
                <a16:creationId xmlns:a16="http://schemas.microsoft.com/office/drawing/2014/main" xmlns="" id="{C44CAE2B-EA2A-4E0C-8025-D9FDE05B755F}"/>
              </a:ext>
            </a:extLst>
          </p:cNvPr>
          <p:cNvSpPr>
            <a:spLocks noGrp="1"/>
          </p:cNvSpPr>
          <p:nvPr>
            <p:ph type="dt" sz="half" idx="10"/>
          </p:nvPr>
        </p:nvSpPr>
        <p:spPr>
          <a:xfrm>
            <a:off x="628650" y="6327789"/>
            <a:ext cx="2057400" cy="365125"/>
          </a:xfrm>
        </p:spPr>
        <p:txBody>
          <a:bodyPr/>
          <a:lstStyle>
            <a:lvl1pPr>
              <a:defRPr>
                <a:latin typeface="Arial Narrow" panose="020B0606020202030204" pitchFamily="34" charset="0"/>
              </a:defRPr>
            </a:lvl1pPr>
          </a:lstStyle>
          <a:p>
            <a:endParaRPr lang="en-US" dirty="0"/>
          </a:p>
        </p:txBody>
      </p:sp>
    </p:spTree>
    <p:extLst>
      <p:ext uri="{BB962C8B-B14F-4D97-AF65-F5344CB8AC3E}">
        <p14:creationId xmlns:p14="http://schemas.microsoft.com/office/powerpoint/2010/main" val="1104390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551772"/>
            <a:ext cx="3868340" cy="823912"/>
          </a:xfrm>
        </p:spPr>
        <p:txBody>
          <a:bodyPr anchor="b"/>
          <a:lstStyle>
            <a:lvl1pPr marL="0" indent="0">
              <a:buNone/>
              <a:defRPr sz="2400" b="1">
                <a:solidFill>
                  <a:srgbClr val="FAB001"/>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4" name="Content Placeholder 3"/>
          <p:cNvSpPr>
            <a:spLocks noGrp="1"/>
          </p:cNvSpPr>
          <p:nvPr>
            <p:ph sz="half" idx="2"/>
          </p:nvPr>
        </p:nvSpPr>
        <p:spPr>
          <a:xfrm>
            <a:off x="629842" y="2375684"/>
            <a:ext cx="3868340" cy="3723191"/>
          </a:xfrm>
        </p:spPr>
        <p:txBody>
          <a:bodyPr>
            <a:normAutofit/>
          </a:bodyPr>
          <a:lstStyle>
            <a:lvl1pPr>
              <a:defRPr sz="2200">
                <a:solidFill>
                  <a:srgbClr val="0065A9"/>
                </a:solidFill>
                <a:latin typeface="Arial Narrow" panose="020B0606020202030204" pitchFamily="34" charset="0"/>
              </a:defRPr>
            </a:lvl1pPr>
            <a:lvl2pPr marL="685800" indent="-228600">
              <a:buFont typeface="Arial Narrow" panose="020B0606020202030204" pitchFamily="34" charset="0"/>
              <a:buChar char="−"/>
              <a:defRPr sz="1800">
                <a:solidFill>
                  <a:srgbClr val="0065A9"/>
                </a:solidFill>
                <a:latin typeface="Arial Narrow" panose="020B0606020202030204" pitchFamily="34" charset="0"/>
              </a:defRPr>
            </a:lvl2pPr>
            <a:lvl3pPr>
              <a:defRPr sz="1600">
                <a:solidFill>
                  <a:srgbClr val="0065A9"/>
                </a:solidFill>
                <a:latin typeface="Arial Narrow" panose="020B0606020202030204" pitchFamily="34" charset="0"/>
              </a:defRPr>
            </a:lvl3pPr>
            <a:lvl4pPr marL="1600200" indent="-228600">
              <a:buFont typeface="Arial Narrow" panose="020B0606020202030204" pitchFamily="34" charset="0"/>
              <a:buChar char="−"/>
              <a:defRPr sz="1400">
                <a:solidFill>
                  <a:srgbClr val="0065A9"/>
                </a:solidFill>
                <a:latin typeface="Arial Narrow" panose="020B0606020202030204" pitchFamily="34" charset="0"/>
              </a:defRPr>
            </a:lvl4pPr>
            <a:lvl5pPr>
              <a:defRPr sz="1400">
                <a:solidFill>
                  <a:srgbClr val="0065A9"/>
                </a:solidFill>
                <a:latin typeface="Arial Narrow" panose="020B0606020202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Text Placeholder 4"/>
          <p:cNvSpPr>
            <a:spLocks noGrp="1"/>
          </p:cNvSpPr>
          <p:nvPr>
            <p:ph type="body" sz="quarter" idx="3"/>
          </p:nvPr>
        </p:nvSpPr>
        <p:spPr>
          <a:xfrm>
            <a:off x="4629150" y="1551772"/>
            <a:ext cx="3887391" cy="823912"/>
          </a:xfrm>
        </p:spPr>
        <p:txBody>
          <a:bodyPr anchor="b"/>
          <a:lstStyle>
            <a:lvl1pPr marL="0" indent="0">
              <a:buNone/>
              <a:defRPr sz="2400" b="1">
                <a:solidFill>
                  <a:srgbClr val="FAB001"/>
                </a:solidFill>
                <a:latin typeface="Arial Narrow" panose="020B0606020202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du texte du masque</a:t>
            </a:r>
          </a:p>
        </p:txBody>
      </p:sp>
      <p:sp>
        <p:nvSpPr>
          <p:cNvPr id="6" name="Content Placeholder 5"/>
          <p:cNvSpPr>
            <a:spLocks noGrp="1"/>
          </p:cNvSpPr>
          <p:nvPr>
            <p:ph sz="quarter" idx="4"/>
          </p:nvPr>
        </p:nvSpPr>
        <p:spPr>
          <a:xfrm>
            <a:off x="4629150" y="2375684"/>
            <a:ext cx="3887391" cy="3723191"/>
          </a:xfrm>
        </p:spPr>
        <p:txBody>
          <a:bodyPr>
            <a:normAutofit/>
          </a:bodyPr>
          <a:lstStyle>
            <a:lvl1pPr>
              <a:defRPr sz="2200">
                <a:solidFill>
                  <a:srgbClr val="0065A9"/>
                </a:solidFill>
                <a:latin typeface="Arial Narrow" panose="020B0606020202030204" pitchFamily="34" charset="0"/>
              </a:defRPr>
            </a:lvl1pPr>
            <a:lvl2pPr marL="685800" indent="-228600">
              <a:buFont typeface="Arial Narrow" panose="020B0606020202030204" pitchFamily="34" charset="0"/>
              <a:buChar char="−"/>
              <a:defRPr sz="1800">
                <a:solidFill>
                  <a:srgbClr val="0065A9"/>
                </a:solidFill>
                <a:latin typeface="Arial Narrow" panose="020B0606020202030204" pitchFamily="34" charset="0"/>
              </a:defRPr>
            </a:lvl2pPr>
            <a:lvl3pPr>
              <a:defRPr sz="1600">
                <a:solidFill>
                  <a:srgbClr val="0065A9"/>
                </a:solidFill>
                <a:latin typeface="Arial Narrow" panose="020B0606020202030204" pitchFamily="34" charset="0"/>
              </a:defRPr>
            </a:lvl3pPr>
            <a:lvl4pPr marL="1600200" indent="-228600">
              <a:buFont typeface="Arial Narrow" panose="020B0606020202030204" pitchFamily="34" charset="0"/>
              <a:buChar char="−"/>
              <a:defRPr sz="1400">
                <a:solidFill>
                  <a:srgbClr val="0065A9"/>
                </a:solidFill>
                <a:latin typeface="Arial Narrow" panose="020B0606020202030204" pitchFamily="34" charset="0"/>
              </a:defRPr>
            </a:lvl4pPr>
            <a:lvl5pPr>
              <a:defRPr sz="1400">
                <a:solidFill>
                  <a:srgbClr val="0065A9"/>
                </a:solidFill>
                <a:latin typeface="Arial Narrow" panose="020B0606020202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13" name="Rectangle 12">
            <a:extLst>
              <a:ext uri="{FF2B5EF4-FFF2-40B4-BE49-F238E27FC236}">
                <a16:creationId xmlns:a16="http://schemas.microsoft.com/office/drawing/2014/main" xmlns="" id="{A9AC3ACE-F197-4965-BCCD-DCB790CBE42D}"/>
              </a:ext>
            </a:extLst>
          </p:cNvPr>
          <p:cNvSpPr/>
          <p:nvPr userDrawn="1"/>
        </p:nvSpPr>
        <p:spPr>
          <a:xfrm>
            <a:off x="0" y="1"/>
            <a:ext cx="9144000" cy="1398720"/>
          </a:xfrm>
          <a:prstGeom prst="rect">
            <a:avLst/>
          </a:prstGeom>
          <a:solidFill>
            <a:srgbClr val="0065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xmlns="" id="{79BB38CC-ABB2-410B-8169-DC80CAF81430}"/>
              </a:ext>
            </a:extLst>
          </p:cNvPr>
          <p:cNvSpPr>
            <a:spLocks noGrp="1"/>
          </p:cNvSpPr>
          <p:nvPr>
            <p:ph type="title"/>
          </p:nvPr>
        </p:nvSpPr>
        <p:spPr>
          <a:xfrm>
            <a:off x="628650" y="195520"/>
            <a:ext cx="7886700" cy="1066610"/>
          </a:xfrm>
        </p:spPr>
        <p:txBody>
          <a:bodyPr>
            <a:normAutofit/>
          </a:bodyPr>
          <a:lstStyle>
            <a:lvl1pPr>
              <a:defRPr sz="3600">
                <a:solidFill>
                  <a:schemeClr val="bg1"/>
                </a:solidFill>
                <a:latin typeface="Arial Narrow" panose="020B0606020202030204" pitchFamily="34" charset="0"/>
              </a:defRPr>
            </a:lvl1pPr>
          </a:lstStyle>
          <a:p>
            <a:r>
              <a:rPr lang="fr-FR" dirty="0"/>
              <a:t>Modifiez le style du titre</a:t>
            </a:r>
            <a:endParaRPr lang="en-US" dirty="0"/>
          </a:p>
        </p:txBody>
      </p:sp>
      <p:cxnSp>
        <p:nvCxnSpPr>
          <p:cNvPr id="15" name="Connecteur droit 14">
            <a:extLst>
              <a:ext uri="{FF2B5EF4-FFF2-40B4-BE49-F238E27FC236}">
                <a16:creationId xmlns:a16="http://schemas.microsoft.com/office/drawing/2014/main" xmlns="" id="{B24AD0E9-5008-40F1-8ECD-405AF0731D63}"/>
              </a:ext>
            </a:extLst>
          </p:cNvPr>
          <p:cNvCxnSpPr>
            <a:cxnSpLocks/>
          </p:cNvCxnSpPr>
          <p:nvPr userDrawn="1"/>
        </p:nvCxnSpPr>
        <p:spPr>
          <a:xfrm>
            <a:off x="-16830" y="1398721"/>
            <a:ext cx="9188879" cy="0"/>
          </a:xfrm>
          <a:prstGeom prst="line">
            <a:avLst/>
          </a:prstGeom>
          <a:ln w="57150">
            <a:solidFill>
              <a:srgbClr val="FAB001"/>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xmlns="" id="{AC34FFE5-7AEF-4427-A697-0EB616A5111D}"/>
              </a:ext>
            </a:extLst>
          </p:cNvPr>
          <p:cNvSpPr>
            <a:spLocks noGrp="1"/>
          </p:cNvSpPr>
          <p:nvPr>
            <p:ph type="sldNum" sz="quarter" idx="12"/>
          </p:nvPr>
        </p:nvSpPr>
        <p:spPr>
          <a:xfrm>
            <a:off x="4316942" y="6356351"/>
            <a:ext cx="510116" cy="365125"/>
          </a:xfrm>
        </p:spPr>
        <p:txBody>
          <a:bodyPr/>
          <a:lstStyle>
            <a:lvl1pPr algn="ctr">
              <a:defRPr>
                <a:latin typeface="Arial Narrow" panose="020B0606020202030204" pitchFamily="34" charset="0"/>
              </a:defRPr>
            </a:lvl1pPr>
          </a:lstStyle>
          <a:p>
            <a:fld id="{07B68D26-32A2-4FB1-A930-3EED0B644032}" type="slidenum">
              <a:rPr lang="en-US" smtClean="0"/>
              <a:pPr/>
              <a:t>‹Nr.›</a:t>
            </a:fld>
            <a:endParaRPr lang="en-US" dirty="0"/>
          </a:p>
        </p:txBody>
      </p:sp>
      <p:pic>
        <p:nvPicPr>
          <p:cNvPr id="16" name="Image 15">
            <a:hlinkClick r:id="rId2"/>
            <a:extLst>
              <a:ext uri="{FF2B5EF4-FFF2-40B4-BE49-F238E27FC236}">
                <a16:creationId xmlns:a16="http://schemas.microsoft.com/office/drawing/2014/main" xmlns="" id="{1F132F2F-43A4-4770-ACA3-BBFA207F0D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52540" y="6336410"/>
            <a:ext cx="1462810" cy="347884"/>
          </a:xfrm>
          <a:prstGeom prst="rect">
            <a:avLst/>
          </a:prstGeom>
        </p:spPr>
      </p:pic>
      <p:sp>
        <p:nvSpPr>
          <p:cNvPr id="17" name="Date Placeholder 4">
            <a:extLst>
              <a:ext uri="{FF2B5EF4-FFF2-40B4-BE49-F238E27FC236}">
                <a16:creationId xmlns:a16="http://schemas.microsoft.com/office/drawing/2014/main" xmlns="" id="{6A9B64D6-F426-4DBB-8B3C-05FE4CB81BB8}"/>
              </a:ext>
            </a:extLst>
          </p:cNvPr>
          <p:cNvSpPr>
            <a:spLocks noGrp="1"/>
          </p:cNvSpPr>
          <p:nvPr>
            <p:ph type="dt" sz="half" idx="10"/>
          </p:nvPr>
        </p:nvSpPr>
        <p:spPr>
          <a:xfrm>
            <a:off x="628650" y="6356351"/>
            <a:ext cx="2057400" cy="365125"/>
          </a:xfrm>
        </p:spPr>
        <p:txBody>
          <a:bodyPr/>
          <a:lstStyle>
            <a:lvl1pPr>
              <a:defRPr>
                <a:latin typeface="Arial Narrow" panose="020B0606020202030204" pitchFamily="34" charset="0"/>
              </a:defRPr>
            </a:lvl1pPr>
          </a:lstStyle>
          <a:p>
            <a:endParaRPr lang="en-US" dirty="0"/>
          </a:p>
        </p:txBody>
      </p:sp>
    </p:spTree>
    <p:extLst>
      <p:ext uri="{BB962C8B-B14F-4D97-AF65-F5344CB8AC3E}">
        <p14:creationId xmlns:p14="http://schemas.microsoft.com/office/powerpoint/2010/main" val="3289192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F3EA7DFE-3165-436A-8D98-7A4582DD8EA0}"/>
              </a:ext>
            </a:extLst>
          </p:cNvPr>
          <p:cNvSpPr/>
          <p:nvPr userDrawn="1"/>
        </p:nvSpPr>
        <p:spPr>
          <a:xfrm>
            <a:off x="0" y="1"/>
            <a:ext cx="9144000" cy="1398720"/>
          </a:xfrm>
          <a:prstGeom prst="rect">
            <a:avLst/>
          </a:prstGeom>
          <a:solidFill>
            <a:srgbClr val="0065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xmlns="" id="{069DAFE3-B502-4906-A579-CF8806B8D843}"/>
              </a:ext>
            </a:extLst>
          </p:cNvPr>
          <p:cNvSpPr>
            <a:spLocks noGrp="1"/>
          </p:cNvSpPr>
          <p:nvPr>
            <p:ph type="title"/>
          </p:nvPr>
        </p:nvSpPr>
        <p:spPr>
          <a:xfrm>
            <a:off x="628650" y="195520"/>
            <a:ext cx="7886700" cy="1066610"/>
          </a:xfrm>
        </p:spPr>
        <p:txBody>
          <a:bodyPr>
            <a:normAutofit/>
          </a:bodyPr>
          <a:lstStyle>
            <a:lvl1pPr>
              <a:defRPr sz="3600">
                <a:solidFill>
                  <a:schemeClr val="bg1"/>
                </a:solidFill>
                <a:latin typeface="Arial Narrow" panose="020B0606020202030204" pitchFamily="34" charset="0"/>
              </a:defRPr>
            </a:lvl1pPr>
          </a:lstStyle>
          <a:p>
            <a:r>
              <a:rPr lang="fr-FR" dirty="0"/>
              <a:t>Modifiez le style du titre</a:t>
            </a:r>
            <a:endParaRPr lang="en-US" dirty="0"/>
          </a:p>
        </p:txBody>
      </p:sp>
      <p:cxnSp>
        <p:nvCxnSpPr>
          <p:cNvPr id="11" name="Connecteur droit 10">
            <a:extLst>
              <a:ext uri="{FF2B5EF4-FFF2-40B4-BE49-F238E27FC236}">
                <a16:creationId xmlns:a16="http://schemas.microsoft.com/office/drawing/2014/main" xmlns="" id="{BDD5D854-01B8-4467-838B-BF27758D4961}"/>
              </a:ext>
            </a:extLst>
          </p:cNvPr>
          <p:cNvCxnSpPr>
            <a:cxnSpLocks/>
          </p:cNvCxnSpPr>
          <p:nvPr userDrawn="1"/>
        </p:nvCxnSpPr>
        <p:spPr>
          <a:xfrm>
            <a:off x="-11220" y="1398721"/>
            <a:ext cx="9155220" cy="0"/>
          </a:xfrm>
          <a:prstGeom prst="line">
            <a:avLst/>
          </a:prstGeom>
          <a:ln w="57150">
            <a:solidFill>
              <a:srgbClr val="FAB001"/>
            </a:solidFill>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a16="http://schemas.microsoft.com/office/drawing/2014/main" xmlns="" id="{8A371CBF-91BD-4BC9-B7BB-8E28A0E58269}"/>
              </a:ext>
            </a:extLst>
          </p:cNvPr>
          <p:cNvSpPr>
            <a:spLocks noGrp="1"/>
          </p:cNvSpPr>
          <p:nvPr>
            <p:ph type="sldNum" sz="quarter" idx="12"/>
          </p:nvPr>
        </p:nvSpPr>
        <p:spPr>
          <a:xfrm>
            <a:off x="4316942" y="6356351"/>
            <a:ext cx="510116" cy="365125"/>
          </a:xfrm>
        </p:spPr>
        <p:txBody>
          <a:bodyPr/>
          <a:lstStyle>
            <a:lvl1pPr>
              <a:defRPr>
                <a:latin typeface="Arial Narrow" panose="020B0606020202030204" pitchFamily="34" charset="0"/>
              </a:defRPr>
            </a:lvl1pPr>
          </a:lstStyle>
          <a:p>
            <a:pPr algn="ctr"/>
            <a:fld id="{07B68D26-32A2-4FB1-A930-3EED0B644032}" type="slidenum">
              <a:rPr lang="en-US" smtClean="0"/>
              <a:pPr algn="ctr"/>
              <a:t>‹Nr.›</a:t>
            </a:fld>
            <a:endParaRPr lang="en-US" dirty="0"/>
          </a:p>
        </p:txBody>
      </p:sp>
      <p:pic>
        <p:nvPicPr>
          <p:cNvPr id="12" name="Image 11">
            <a:hlinkClick r:id="rId2"/>
            <a:extLst>
              <a:ext uri="{FF2B5EF4-FFF2-40B4-BE49-F238E27FC236}">
                <a16:creationId xmlns:a16="http://schemas.microsoft.com/office/drawing/2014/main" xmlns="" id="{690FA982-3CEE-4ED9-BEC3-E7043A970E9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52540" y="6336410"/>
            <a:ext cx="1462810" cy="347884"/>
          </a:xfrm>
          <a:prstGeom prst="rect">
            <a:avLst/>
          </a:prstGeom>
        </p:spPr>
      </p:pic>
      <p:sp>
        <p:nvSpPr>
          <p:cNvPr id="13" name="Date Placeholder 4">
            <a:extLst>
              <a:ext uri="{FF2B5EF4-FFF2-40B4-BE49-F238E27FC236}">
                <a16:creationId xmlns:a16="http://schemas.microsoft.com/office/drawing/2014/main" xmlns="" id="{01AC756F-3C6E-424C-A120-B42572E3ECF6}"/>
              </a:ext>
            </a:extLst>
          </p:cNvPr>
          <p:cNvSpPr>
            <a:spLocks noGrp="1"/>
          </p:cNvSpPr>
          <p:nvPr>
            <p:ph type="dt" sz="half" idx="10"/>
          </p:nvPr>
        </p:nvSpPr>
        <p:spPr>
          <a:xfrm>
            <a:off x="628650" y="6356351"/>
            <a:ext cx="2057400" cy="365125"/>
          </a:xfrm>
        </p:spPr>
        <p:txBody>
          <a:bodyPr/>
          <a:lstStyle>
            <a:lvl1pPr>
              <a:defRPr>
                <a:latin typeface="Arial Narrow" panose="020B0606020202030204" pitchFamily="34" charset="0"/>
              </a:defRPr>
            </a:lvl1pPr>
          </a:lstStyle>
          <a:p>
            <a:endParaRPr lang="en-US" dirty="0"/>
          </a:p>
        </p:txBody>
      </p:sp>
    </p:spTree>
    <p:extLst>
      <p:ext uri="{BB962C8B-B14F-4D97-AF65-F5344CB8AC3E}">
        <p14:creationId xmlns:p14="http://schemas.microsoft.com/office/powerpoint/2010/main" val="193266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28650" y="1594240"/>
            <a:ext cx="7886700" cy="4487383"/>
          </a:xfrm>
        </p:spPr>
        <p:txBody>
          <a:bodyPr vert="eaVert"/>
          <a:lstStyle>
            <a:lvl1pPr>
              <a:defRPr sz="2200">
                <a:solidFill>
                  <a:srgbClr val="0065A9"/>
                </a:solidFill>
                <a:latin typeface="Arial Narrow" panose="020B0606020202030204" pitchFamily="34" charset="0"/>
              </a:defRPr>
            </a:lvl1pPr>
            <a:lvl2pPr marL="685800" indent="-228600">
              <a:buFont typeface="Arial Narrow" panose="020B0606020202030204" pitchFamily="34" charset="0"/>
              <a:buChar char="−"/>
              <a:defRPr sz="2000">
                <a:solidFill>
                  <a:srgbClr val="0065A9"/>
                </a:solidFill>
                <a:latin typeface="Arial Narrow" panose="020B0606020202030204" pitchFamily="34" charset="0"/>
              </a:defRPr>
            </a:lvl2pPr>
            <a:lvl3pPr>
              <a:defRPr sz="1800">
                <a:solidFill>
                  <a:srgbClr val="0065A9"/>
                </a:solidFill>
                <a:latin typeface="Arial Narrow" panose="020B0606020202030204" pitchFamily="34" charset="0"/>
              </a:defRPr>
            </a:lvl3pPr>
            <a:lvl4pPr marL="1600200" indent="-228600">
              <a:buFont typeface="Arial Narrow" panose="020B0606020202030204" pitchFamily="34" charset="0"/>
              <a:buChar char="−"/>
              <a:defRPr sz="1600">
                <a:solidFill>
                  <a:srgbClr val="0065A9"/>
                </a:solidFill>
                <a:latin typeface="Arial Narrow" panose="020B0606020202030204" pitchFamily="34" charset="0"/>
              </a:defRPr>
            </a:lvl4pPr>
            <a:lvl5pPr>
              <a:defRPr sz="1600">
                <a:solidFill>
                  <a:srgbClr val="0065A9"/>
                </a:solidFill>
                <a:latin typeface="Arial Narrow" panose="020B0606020202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10" name="Rectangle 9">
            <a:extLst>
              <a:ext uri="{FF2B5EF4-FFF2-40B4-BE49-F238E27FC236}">
                <a16:creationId xmlns:a16="http://schemas.microsoft.com/office/drawing/2014/main" xmlns="" id="{858D6B72-9F72-4334-8732-80F111458096}"/>
              </a:ext>
            </a:extLst>
          </p:cNvPr>
          <p:cNvSpPr/>
          <p:nvPr userDrawn="1"/>
        </p:nvSpPr>
        <p:spPr>
          <a:xfrm>
            <a:off x="0" y="1"/>
            <a:ext cx="9144000" cy="1398720"/>
          </a:xfrm>
          <a:prstGeom prst="rect">
            <a:avLst/>
          </a:prstGeom>
          <a:solidFill>
            <a:srgbClr val="0065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xmlns="" id="{B3ACB6E5-23A4-4AEE-A6F6-29829C47A5E4}"/>
              </a:ext>
            </a:extLst>
          </p:cNvPr>
          <p:cNvSpPr>
            <a:spLocks noGrp="1"/>
          </p:cNvSpPr>
          <p:nvPr>
            <p:ph type="title"/>
          </p:nvPr>
        </p:nvSpPr>
        <p:spPr>
          <a:xfrm>
            <a:off x="628650" y="195520"/>
            <a:ext cx="7886700" cy="1066610"/>
          </a:xfrm>
        </p:spPr>
        <p:txBody>
          <a:bodyPr>
            <a:normAutofit/>
          </a:bodyPr>
          <a:lstStyle>
            <a:lvl1pPr>
              <a:defRPr sz="3600">
                <a:solidFill>
                  <a:schemeClr val="bg1"/>
                </a:solidFill>
                <a:latin typeface="Arial Narrow" panose="020B0606020202030204" pitchFamily="34" charset="0"/>
              </a:defRPr>
            </a:lvl1pPr>
          </a:lstStyle>
          <a:p>
            <a:r>
              <a:rPr lang="fr-FR" dirty="0"/>
              <a:t>Modifiez le style du titre</a:t>
            </a:r>
            <a:endParaRPr lang="en-US" dirty="0"/>
          </a:p>
        </p:txBody>
      </p:sp>
      <p:cxnSp>
        <p:nvCxnSpPr>
          <p:cNvPr id="12" name="Connecteur droit 11">
            <a:extLst>
              <a:ext uri="{FF2B5EF4-FFF2-40B4-BE49-F238E27FC236}">
                <a16:creationId xmlns:a16="http://schemas.microsoft.com/office/drawing/2014/main" xmlns="" id="{5A878A26-A860-455A-8DD0-99B1A5DEDD67}"/>
              </a:ext>
            </a:extLst>
          </p:cNvPr>
          <p:cNvCxnSpPr>
            <a:cxnSpLocks/>
          </p:cNvCxnSpPr>
          <p:nvPr userDrawn="1"/>
        </p:nvCxnSpPr>
        <p:spPr>
          <a:xfrm>
            <a:off x="-32656" y="1398721"/>
            <a:ext cx="9209314" cy="0"/>
          </a:xfrm>
          <a:prstGeom prst="line">
            <a:avLst/>
          </a:prstGeom>
          <a:ln w="57150">
            <a:solidFill>
              <a:srgbClr val="FAB001"/>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xmlns="" id="{07DE021E-7F3D-4AEB-9579-AE2F1F3A45C1}"/>
              </a:ext>
            </a:extLst>
          </p:cNvPr>
          <p:cNvSpPr>
            <a:spLocks noGrp="1"/>
          </p:cNvSpPr>
          <p:nvPr>
            <p:ph type="sldNum" sz="quarter" idx="12"/>
          </p:nvPr>
        </p:nvSpPr>
        <p:spPr>
          <a:xfrm>
            <a:off x="4316942" y="6356351"/>
            <a:ext cx="510116" cy="365125"/>
          </a:xfrm>
        </p:spPr>
        <p:txBody>
          <a:bodyPr/>
          <a:lstStyle>
            <a:lvl1pPr algn="ctr">
              <a:defRPr>
                <a:latin typeface="Arial Narrow" panose="020B0606020202030204" pitchFamily="34" charset="0"/>
              </a:defRPr>
            </a:lvl1pPr>
          </a:lstStyle>
          <a:p>
            <a:fld id="{07B68D26-32A2-4FB1-A930-3EED0B644032}" type="slidenum">
              <a:rPr lang="en-US" smtClean="0"/>
              <a:pPr/>
              <a:t>‹Nr.›</a:t>
            </a:fld>
            <a:endParaRPr lang="en-US" dirty="0"/>
          </a:p>
        </p:txBody>
      </p:sp>
      <p:pic>
        <p:nvPicPr>
          <p:cNvPr id="13" name="Image 12">
            <a:hlinkClick r:id="rId2"/>
            <a:extLst>
              <a:ext uri="{FF2B5EF4-FFF2-40B4-BE49-F238E27FC236}">
                <a16:creationId xmlns:a16="http://schemas.microsoft.com/office/drawing/2014/main" xmlns="" id="{CFEC19F8-A1F6-4546-B945-CDE03042EFB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52540" y="6336410"/>
            <a:ext cx="1462810" cy="347884"/>
          </a:xfrm>
          <a:prstGeom prst="rect">
            <a:avLst/>
          </a:prstGeom>
        </p:spPr>
      </p:pic>
      <p:sp>
        <p:nvSpPr>
          <p:cNvPr id="14" name="Date Placeholder 4">
            <a:extLst>
              <a:ext uri="{FF2B5EF4-FFF2-40B4-BE49-F238E27FC236}">
                <a16:creationId xmlns:a16="http://schemas.microsoft.com/office/drawing/2014/main" xmlns="" id="{9C54EAEB-D24E-4757-BEEA-CA0074E87994}"/>
              </a:ext>
            </a:extLst>
          </p:cNvPr>
          <p:cNvSpPr>
            <a:spLocks noGrp="1"/>
          </p:cNvSpPr>
          <p:nvPr>
            <p:ph type="dt" sz="half" idx="10"/>
          </p:nvPr>
        </p:nvSpPr>
        <p:spPr>
          <a:xfrm>
            <a:off x="628650" y="6359694"/>
            <a:ext cx="2057400" cy="365125"/>
          </a:xfrm>
        </p:spPr>
        <p:txBody>
          <a:bodyPr/>
          <a:lstStyle>
            <a:lvl1pPr>
              <a:defRPr>
                <a:latin typeface="Arial Narrow" panose="020B0606020202030204" pitchFamily="34" charset="0"/>
              </a:defRPr>
            </a:lvl1pPr>
          </a:lstStyle>
          <a:p>
            <a:endParaRPr lang="en-US" dirty="0"/>
          </a:p>
        </p:txBody>
      </p:sp>
    </p:spTree>
    <p:extLst>
      <p:ext uri="{BB962C8B-B14F-4D97-AF65-F5344CB8AC3E}">
        <p14:creationId xmlns:p14="http://schemas.microsoft.com/office/powerpoint/2010/main" val="11261311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5ACE0F-4FC8-4E8F-8819-CFC9614CA31B}" type="datetime1">
              <a:rPr lang="fr-FR" smtClean="0"/>
              <a:t>05/11/2018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887020-9723-4B2E-8D12-D0878A6F9822}" type="slidenum">
              <a:rPr lang="en-US" smtClean="0"/>
              <a:t>‹Nr.›</a:t>
            </a:fld>
            <a:endParaRPr lang="en-US"/>
          </a:p>
        </p:txBody>
      </p:sp>
    </p:spTree>
    <p:extLst>
      <p:ext uri="{BB962C8B-B14F-4D97-AF65-F5344CB8AC3E}">
        <p14:creationId xmlns:p14="http://schemas.microsoft.com/office/powerpoint/2010/main" val="24002050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70" r:id="rId6"/>
  </p:sldLayoutIdLst>
  <p:hf hdr="0" ftr="0"/>
  <p:txStyles>
    <p:titleStyle>
      <a:lvl1pPr algn="l" defTabSz="914400" rtl="0" eaLnBrk="1" latinLnBrk="0" hangingPunct="1">
        <a:lnSpc>
          <a:spcPct val="90000"/>
        </a:lnSpc>
        <a:spcBef>
          <a:spcPct val="0"/>
        </a:spcBef>
        <a:buNone/>
        <a:defRPr sz="4400" b="1" kern="1200">
          <a:solidFill>
            <a:schemeClr val="tx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7207BE89-B216-4449-9F54-4793903BD531}"/>
              </a:ext>
            </a:extLst>
          </p:cNvPr>
          <p:cNvSpPr>
            <a:spLocks noGrp="1"/>
          </p:cNvSpPr>
          <p:nvPr>
            <p:ph type="ctrTitle"/>
          </p:nvPr>
        </p:nvSpPr>
        <p:spPr/>
        <p:txBody>
          <a:bodyPr/>
          <a:lstStyle/>
          <a:p>
            <a:r>
              <a:rPr lang="en-US" dirty="0" smtClean="0"/>
              <a:t>Horizontal Harmonization Committee</a:t>
            </a:r>
            <a:r>
              <a:rPr lang="en-US" dirty="0"/>
              <a:t/>
            </a:r>
            <a:br>
              <a:rPr lang="en-US" dirty="0"/>
            </a:br>
            <a:endParaRPr lang="en-US" dirty="0"/>
          </a:p>
        </p:txBody>
      </p:sp>
      <p:sp>
        <p:nvSpPr>
          <p:cNvPr id="5" name="Sous-titre 4">
            <a:extLst>
              <a:ext uri="{FF2B5EF4-FFF2-40B4-BE49-F238E27FC236}">
                <a16:creationId xmlns:a16="http://schemas.microsoft.com/office/drawing/2014/main" xmlns="" id="{6F17B02F-FE48-4476-B04A-011D2416F473}"/>
              </a:ext>
            </a:extLst>
          </p:cNvPr>
          <p:cNvSpPr>
            <a:spLocks noGrp="1"/>
          </p:cNvSpPr>
          <p:nvPr>
            <p:ph type="subTitle" idx="1"/>
          </p:nvPr>
        </p:nvSpPr>
        <p:spPr/>
        <p:txBody>
          <a:bodyPr/>
          <a:lstStyle/>
          <a:p>
            <a:r>
              <a:rPr lang="en-US" dirty="0"/>
              <a:t>Report to the</a:t>
            </a:r>
          </a:p>
          <a:p>
            <a:r>
              <a:rPr lang="en-US" dirty="0"/>
              <a:t> </a:t>
            </a:r>
            <a:r>
              <a:rPr lang="en-US" dirty="0" smtClean="0"/>
              <a:t>General Assembly, </a:t>
            </a:r>
            <a:endParaRPr lang="en-US" dirty="0"/>
          </a:p>
          <a:p>
            <a:r>
              <a:rPr lang="en-US" dirty="0" smtClean="0"/>
              <a:t>Bucharest, November </a:t>
            </a:r>
            <a:r>
              <a:rPr lang="en-US" dirty="0"/>
              <a:t>2018</a:t>
            </a:r>
          </a:p>
          <a:p>
            <a:endParaRPr lang="en-US" dirty="0"/>
          </a:p>
        </p:txBody>
      </p:sp>
      <p:sp>
        <p:nvSpPr>
          <p:cNvPr id="2" name="Espace réservé de la date 1">
            <a:extLst>
              <a:ext uri="{FF2B5EF4-FFF2-40B4-BE49-F238E27FC236}">
                <a16:creationId xmlns:a16="http://schemas.microsoft.com/office/drawing/2014/main" xmlns="" id="{17265913-B8C9-47C3-B09E-90AEDA798E61}"/>
              </a:ext>
            </a:extLst>
          </p:cNvPr>
          <p:cNvSpPr>
            <a:spLocks noGrp="1"/>
          </p:cNvSpPr>
          <p:nvPr>
            <p:ph type="dt" sz="half" idx="10"/>
          </p:nvPr>
        </p:nvSpPr>
        <p:spPr/>
        <p:txBody>
          <a:bodyPr/>
          <a:lstStyle/>
          <a:p>
            <a:fld id="{AB21E3A4-8844-4694-AB1E-9EBBC87038C6}" type="datetime1">
              <a:rPr lang="fr-FR" smtClean="0"/>
              <a:t>05/11/2018</a:t>
            </a:fld>
            <a:endParaRPr lang="en-US" dirty="0"/>
          </a:p>
        </p:txBody>
      </p:sp>
    </p:spTree>
    <p:extLst>
      <p:ext uri="{BB962C8B-B14F-4D97-AF65-F5344CB8AC3E}">
        <p14:creationId xmlns:p14="http://schemas.microsoft.com/office/powerpoint/2010/main" val="1786054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The HHC has set up a TFG including the chairs of the LC, IC and CC in order to address </a:t>
            </a:r>
            <a:r>
              <a:rPr lang="en-US" dirty="0"/>
              <a:t>the large number of negative comments from stakeholders on </a:t>
            </a:r>
            <a:r>
              <a:rPr lang="en-US" dirty="0" smtClean="0"/>
              <a:t>t</a:t>
            </a:r>
            <a:r>
              <a:rPr lang="en-US" dirty="0"/>
              <a:t>he HHC position paper on the document CERTIF 2015-02 rev </a:t>
            </a:r>
            <a:r>
              <a:rPr lang="en-US" dirty="0" smtClean="0"/>
              <a:t>03 as endorsed by the 40</a:t>
            </a:r>
            <a:r>
              <a:rPr lang="en-US" baseline="30000" dirty="0" smtClean="0"/>
              <a:t>th</a:t>
            </a:r>
            <a:r>
              <a:rPr lang="en-US" dirty="0" smtClean="0"/>
              <a:t> EA GA.</a:t>
            </a:r>
          </a:p>
          <a:p>
            <a:pPr marL="0" indent="0">
              <a:buNone/>
            </a:pPr>
            <a:endParaRPr lang="en-US" dirty="0"/>
          </a:p>
          <a:p>
            <a:pPr marL="0" indent="0">
              <a:buNone/>
            </a:pPr>
            <a:r>
              <a:rPr lang="en-US" dirty="0" smtClean="0"/>
              <a:t>Meanwhile a face-to-face </a:t>
            </a:r>
            <a:r>
              <a:rPr lang="en-US" dirty="0" smtClean="0"/>
              <a:t>meeting of members of this TFG with stakeholders has taken place on </a:t>
            </a:r>
            <a:r>
              <a:rPr lang="en-US" dirty="0" smtClean="0"/>
              <a:t>September 17</a:t>
            </a:r>
            <a:r>
              <a:rPr lang="en-US" baseline="30000" dirty="0" smtClean="0"/>
              <a:t>th</a:t>
            </a:r>
            <a:r>
              <a:rPr lang="en-US" dirty="0" smtClean="0"/>
              <a:t> </a:t>
            </a:r>
            <a:r>
              <a:rPr lang="en-US" dirty="0" smtClean="0"/>
              <a:t>2018 </a:t>
            </a:r>
            <a:r>
              <a:rPr lang="en-US" dirty="0" smtClean="0"/>
              <a:t>in Brussels. The meeting concentrated on </a:t>
            </a:r>
            <a:r>
              <a:rPr lang="en-US" dirty="0"/>
              <a:t>two </a:t>
            </a:r>
            <a:r>
              <a:rPr lang="en-US" dirty="0" smtClean="0"/>
              <a:t>discussion papers, serving </a:t>
            </a:r>
            <a:r>
              <a:rPr lang="en-US" dirty="0"/>
              <a:t>as a basis for a solution of the </a:t>
            </a:r>
            <a:r>
              <a:rPr lang="en-US" dirty="0" smtClean="0"/>
              <a:t>conflict.</a:t>
            </a:r>
          </a:p>
          <a:p>
            <a:pPr marL="0" indent="0">
              <a:buNone/>
            </a:pPr>
            <a:endParaRPr lang="en-US" dirty="0" smtClean="0"/>
          </a:p>
          <a:p>
            <a:pPr marL="0" indent="0">
              <a:buNone/>
            </a:pPr>
            <a:r>
              <a:rPr lang="en-US" dirty="0" smtClean="0"/>
              <a:t>Presently the TFG is waiting for consolidated comments on these papers by the stakeholders in order to continue with the discussion</a:t>
            </a:r>
            <a:r>
              <a:rPr lang="en-US" dirty="0" smtClean="0"/>
              <a:t>.</a:t>
            </a:r>
            <a:endParaRPr lang="en-US" dirty="0" smtClean="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10</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Consultancy in Notified Bodies</a:t>
            </a:r>
            <a:endParaRPr lang="en-US" dirty="0"/>
          </a:p>
        </p:txBody>
      </p:sp>
    </p:spTree>
    <p:extLst>
      <p:ext uri="{BB962C8B-B14F-4D97-AF65-F5344CB8AC3E}">
        <p14:creationId xmlns:p14="http://schemas.microsoft.com/office/powerpoint/2010/main" val="39479944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lstStyle/>
          <a:p>
            <a:pPr marL="0" indent="0">
              <a:buNone/>
            </a:pPr>
            <a:endParaRPr lang="en-US" dirty="0" smtClean="0"/>
          </a:p>
          <a:p>
            <a:pPr marL="0" indent="0">
              <a:buNone/>
            </a:pPr>
            <a:r>
              <a:rPr lang="en-US" dirty="0" smtClean="0"/>
              <a:t>Management of schemes stays a standard item on the agenda of the HHC </a:t>
            </a:r>
          </a:p>
          <a:p>
            <a:endParaRPr lang="en-US" dirty="0"/>
          </a:p>
          <a:p>
            <a:r>
              <a:rPr lang="en-US" dirty="0" smtClean="0"/>
              <a:t>The scheme “Global Red Meat Standard” (GRMS v.6.0) has successfully been evaluated by the </a:t>
            </a:r>
            <a:r>
              <a:rPr lang="en-US" dirty="0" err="1" smtClean="0"/>
              <a:t>homeAB</a:t>
            </a:r>
            <a:r>
              <a:rPr lang="en-US" dirty="0" smtClean="0"/>
              <a:t> (</a:t>
            </a:r>
            <a:r>
              <a:rPr lang="en-US" dirty="0" err="1" smtClean="0"/>
              <a:t>hAB</a:t>
            </a:r>
            <a:r>
              <a:rPr lang="en-US" dirty="0" smtClean="0"/>
              <a:t>) DANAK with support by other NAB. It was put on the list of successfully evaluated schemes. </a:t>
            </a:r>
            <a:endParaRPr lang="en-US" dirty="0" smtClean="0"/>
          </a:p>
          <a:p>
            <a:r>
              <a:rPr lang="en-US" dirty="0" smtClean="0"/>
              <a:t>A case of a scheme for which the </a:t>
            </a:r>
            <a:r>
              <a:rPr lang="en-US" dirty="0" err="1" smtClean="0"/>
              <a:t>hAB</a:t>
            </a:r>
            <a:r>
              <a:rPr lang="en-US" dirty="0" smtClean="0"/>
              <a:t> was no longer in a position to act as </a:t>
            </a:r>
            <a:r>
              <a:rPr lang="en-US" dirty="0" err="1" smtClean="0"/>
              <a:t>hAB</a:t>
            </a:r>
            <a:r>
              <a:rPr lang="en-US" dirty="0" smtClean="0"/>
              <a:t> was discussed and a proposal how to proceed and a proposal for a new </a:t>
            </a:r>
            <a:r>
              <a:rPr lang="en-US" dirty="0" err="1" smtClean="0"/>
              <a:t>hAB</a:t>
            </a:r>
            <a:r>
              <a:rPr lang="en-US" dirty="0" smtClean="0"/>
              <a:t> were developed.</a:t>
            </a:r>
          </a:p>
          <a:p>
            <a:r>
              <a:rPr lang="en-US" dirty="0" smtClean="0"/>
              <a:t>A consolidated table of “Additional Requirements” (meaning additional to the requirements of ISO/IEC 17011) is now available in the HHC-intranet. </a:t>
            </a:r>
            <a:endParaRPr lang="en-US" dirty="0" smtClean="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11</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Management of Schemes</a:t>
            </a:r>
            <a:endParaRPr lang="en-US" dirty="0"/>
          </a:p>
        </p:txBody>
      </p:sp>
    </p:spTree>
    <p:extLst>
      <p:ext uri="{BB962C8B-B14F-4D97-AF65-F5344CB8AC3E}">
        <p14:creationId xmlns:p14="http://schemas.microsoft.com/office/powerpoint/2010/main" val="25929000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lstStyle/>
          <a:p>
            <a:pPr marL="0" indent="0">
              <a:buNone/>
            </a:pPr>
            <a:endParaRPr lang="en-US" dirty="0" smtClean="0"/>
          </a:p>
          <a:p>
            <a:pPr marL="0" indent="0">
              <a:buNone/>
            </a:pPr>
            <a:r>
              <a:rPr lang="en-US" dirty="0" smtClean="0"/>
              <a:t>Following the results of the workshop held during the (19</a:t>
            </a:r>
            <a:r>
              <a:rPr lang="en-US" baseline="30000" dirty="0" smtClean="0"/>
              <a:t>th</a:t>
            </a:r>
            <a:r>
              <a:rPr lang="en-US" dirty="0" smtClean="0"/>
              <a:t>) HHC </a:t>
            </a:r>
            <a:r>
              <a:rPr lang="en-US" dirty="0" smtClean="0"/>
              <a:t>the HHC reviewed all open results and decided how to proceed with them:</a:t>
            </a:r>
            <a:endParaRPr lang="en-US" dirty="0" smtClean="0"/>
          </a:p>
          <a:p>
            <a:endParaRPr lang="en-US" dirty="0"/>
          </a:p>
          <a:p>
            <a:r>
              <a:rPr lang="en-US" dirty="0" smtClean="0"/>
              <a:t>Several items have been put to the FAQ and will be answered by the FAQ-RG </a:t>
            </a:r>
            <a:r>
              <a:rPr lang="en-US" smtClean="0"/>
              <a:t>for the </a:t>
            </a:r>
            <a:r>
              <a:rPr lang="en-US" dirty="0" smtClean="0"/>
              <a:t>next (21</a:t>
            </a:r>
            <a:r>
              <a:rPr lang="en-US" baseline="30000" dirty="0" smtClean="0"/>
              <a:t>st</a:t>
            </a:r>
            <a:r>
              <a:rPr lang="en-US" dirty="0" smtClean="0"/>
              <a:t>) HHC.</a:t>
            </a:r>
            <a:endParaRPr lang="en-US" dirty="0" smtClean="0"/>
          </a:p>
          <a:p>
            <a:r>
              <a:rPr lang="en-US" dirty="0" smtClean="0"/>
              <a:t>Some items have been identified for future workshops. The HHC will start during the next (21</a:t>
            </a:r>
            <a:r>
              <a:rPr lang="en-US" baseline="30000" dirty="0" smtClean="0"/>
              <a:t>st</a:t>
            </a:r>
            <a:r>
              <a:rPr lang="en-US" dirty="0" smtClean="0"/>
              <a:t>) HHC with a workshop on the “risk-based-approach”.</a:t>
            </a:r>
            <a:endParaRPr lang="en-US" dirty="0" smtClean="0"/>
          </a:p>
          <a:p>
            <a:r>
              <a:rPr lang="en-US" dirty="0" smtClean="0"/>
              <a:t>Further items have been put on hold in order to gain experience and than decide how to handle them (e.g. with a separate document).</a:t>
            </a:r>
            <a:endParaRPr lang="en-US" dirty="0" smtClean="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12</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Introduction of the new </a:t>
            </a:r>
            <a:r>
              <a:rPr lang="en-US" dirty="0" smtClean="0"/>
              <a:t>ISO/IEC 17011</a:t>
            </a:r>
            <a:endParaRPr lang="en-US" dirty="0"/>
          </a:p>
        </p:txBody>
      </p:sp>
    </p:spTree>
    <p:extLst>
      <p:ext uri="{BB962C8B-B14F-4D97-AF65-F5344CB8AC3E}">
        <p14:creationId xmlns:p14="http://schemas.microsoft.com/office/powerpoint/2010/main" val="15791263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dirty="0" smtClean="0"/>
              <a:t>Next meetings of the HHC will take place </a:t>
            </a:r>
            <a:r>
              <a:rPr lang="en-US" dirty="0" smtClean="0"/>
              <a:t>in Brussels on</a:t>
            </a:r>
            <a:r>
              <a:rPr lang="en-US" dirty="0" smtClean="0"/>
              <a:t>:</a:t>
            </a:r>
          </a:p>
          <a:p>
            <a:endParaRPr lang="en-US" dirty="0"/>
          </a:p>
          <a:p>
            <a:pPr marL="0" indent="0" algn="ctr">
              <a:buNone/>
            </a:pPr>
            <a:r>
              <a:rPr lang="en-US" dirty="0" smtClean="0"/>
              <a:t>March </a:t>
            </a:r>
            <a:r>
              <a:rPr lang="en-US" dirty="0" smtClean="0"/>
              <a:t>12</a:t>
            </a:r>
            <a:r>
              <a:rPr lang="en-US" baseline="30000" dirty="0" smtClean="0"/>
              <a:t>th</a:t>
            </a:r>
            <a:r>
              <a:rPr lang="en-US" dirty="0" smtClean="0"/>
              <a:t> to 13</a:t>
            </a:r>
            <a:r>
              <a:rPr lang="en-US" baseline="30000" dirty="0" smtClean="0"/>
              <a:t>th</a:t>
            </a:r>
            <a:r>
              <a:rPr lang="en-US" dirty="0" smtClean="0"/>
              <a:t> 2019</a:t>
            </a:r>
          </a:p>
          <a:p>
            <a:pPr marL="0" indent="0" algn="ctr">
              <a:buNone/>
            </a:pPr>
            <a:r>
              <a:rPr lang="en-US" dirty="0" smtClean="0"/>
              <a:t>September 17</a:t>
            </a:r>
            <a:r>
              <a:rPr lang="en-US" baseline="30000" dirty="0" smtClean="0"/>
              <a:t>th</a:t>
            </a:r>
            <a:r>
              <a:rPr lang="en-US" dirty="0" smtClean="0"/>
              <a:t> to 18</a:t>
            </a:r>
            <a:r>
              <a:rPr lang="en-US" baseline="30000" dirty="0" smtClean="0"/>
              <a:t>th</a:t>
            </a:r>
            <a:r>
              <a:rPr lang="en-US" dirty="0" smtClean="0"/>
              <a:t> 2019</a:t>
            </a:r>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t>05/11/2018</a:t>
            </a:fld>
            <a:endParaRPr lang="en-US" dirty="0"/>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pPr algn="ctr"/>
              <a:t>13</a:t>
            </a:fld>
            <a:endParaRPr lang="en-US" dirty="0"/>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Next Meetings of the HHC</a:t>
            </a:r>
            <a:endParaRPr lang="en-US" dirty="0"/>
          </a:p>
        </p:txBody>
      </p:sp>
    </p:spTree>
    <p:extLst>
      <p:ext uri="{BB962C8B-B14F-4D97-AF65-F5344CB8AC3E}">
        <p14:creationId xmlns:p14="http://schemas.microsoft.com/office/powerpoint/2010/main" val="7243531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a:xfrm rot="20450538">
            <a:off x="1924594" y="2002971"/>
            <a:ext cx="6590756" cy="4078652"/>
          </a:xfrm>
        </p:spPr>
        <p:txBody>
          <a:bodyPr>
            <a:normAutofit/>
          </a:bodyPr>
          <a:lstStyle/>
          <a:p>
            <a:pPr marL="0" indent="0">
              <a:buNone/>
            </a:pPr>
            <a:endParaRPr lang="en-US" dirty="0" smtClean="0"/>
          </a:p>
          <a:p>
            <a:pPr marL="0" indent="0">
              <a:buNone/>
            </a:pPr>
            <a:endParaRPr lang="en-US" dirty="0"/>
          </a:p>
          <a:p>
            <a:pPr marL="0" indent="0">
              <a:buNone/>
            </a:pPr>
            <a:r>
              <a:rPr lang="en-US" sz="3200" b="1" dirty="0" smtClean="0"/>
              <a:t>Thank you for your patience!</a:t>
            </a:r>
          </a:p>
          <a:p>
            <a:pPr marL="0" indent="0">
              <a:buNone/>
            </a:pPr>
            <a:endParaRPr lang="en-US" sz="3200" b="1" dirty="0"/>
          </a:p>
          <a:p>
            <a:pPr marL="0" indent="0">
              <a:buNone/>
            </a:pPr>
            <a:r>
              <a:rPr lang="en-US" sz="3200" b="1" dirty="0" smtClean="0"/>
              <a:t>Do you have any questions?</a:t>
            </a:r>
            <a:endParaRPr lang="en-US" sz="3200" b="1"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t>05/11/2018</a:t>
            </a:fld>
            <a:endParaRPr lang="en-US" dirty="0"/>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pPr algn="ctr"/>
              <a:t>14</a:t>
            </a:fld>
            <a:endParaRPr lang="en-US" dirty="0"/>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End of Activity Report of the HHC</a:t>
            </a:r>
            <a:endParaRPr lang="en-US" dirty="0"/>
          </a:p>
        </p:txBody>
      </p:sp>
    </p:spTree>
    <p:extLst>
      <p:ext uri="{BB962C8B-B14F-4D97-AF65-F5344CB8AC3E}">
        <p14:creationId xmlns:p14="http://schemas.microsoft.com/office/powerpoint/2010/main" val="2099233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a:bodyPr>
          <a:lstStyle/>
          <a:p>
            <a:pPr marL="0" indent="0">
              <a:buNone/>
            </a:pPr>
            <a:endParaRPr lang="en-US" sz="2400" dirty="0" smtClean="0"/>
          </a:p>
          <a:p>
            <a:pPr marL="0" indent="0">
              <a:buNone/>
            </a:pPr>
            <a:r>
              <a:rPr lang="en-US" sz="2400" dirty="0" smtClean="0"/>
              <a:t>The Horizontal Harmonization Committee has met for its </a:t>
            </a:r>
            <a:r>
              <a:rPr lang="en-US" sz="2400" dirty="0" smtClean="0"/>
              <a:t>20</a:t>
            </a:r>
            <a:r>
              <a:rPr lang="en-US" sz="2400" baseline="30000" dirty="0" smtClean="0"/>
              <a:t>th</a:t>
            </a:r>
            <a:r>
              <a:rPr lang="en-US" sz="2400" dirty="0" smtClean="0"/>
              <a:t> </a:t>
            </a:r>
            <a:r>
              <a:rPr lang="en-US" sz="2400" dirty="0" smtClean="0"/>
              <a:t>meeting in Brussels on </a:t>
            </a:r>
          </a:p>
          <a:p>
            <a:pPr marL="0" indent="0" algn="ctr">
              <a:buNone/>
            </a:pPr>
            <a:r>
              <a:rPr lang="en-US" sz="2400" dirty="0" smtClean="0"/>
              <a:t>18</a:t>
            </a:r>
            <a:r>
              <a:rPr lang="en-US" sz="2400" baseline="30000" dirty="0" smtClean="0"/>
              <a:t>th</a:t>
            </a:r>
            <a:r>
              <a:rPr lang="en-US" sz="2400" dirty="0" smtClean="0"/>
              <a:t> </a:t>
            </a:r>
            <a:r>
              <a:rPr lang="en-US" sz="2400" dirty="0" smtClean="0"/>
              <a:t>and </a:t>
            </a:r>
            <a:r>
              <a:rPr lang="en-US" sz="2400" dirty="0" smtClean="0"/>
              <a:t>19</a:t>
            </a:r>
            <a:r>
              <a:rPr lang="en-US" sz="2400" baseline="30000" dirty="0" smtClean="0"/>
              <a:t>th</a:t>
            </a:r>
            <a:r>
              <a:rPr lang="en-US" sz="2400" dirty="0" smtClean="0"/>
              <a:t> </a:t>
            </a:r>
            <a:r>
              <a:rPr lang="en-US" sz="2400" dirty="0" smtClean="0"/>
              <a:t>of </a:t>
            </a:r>
            <a:r>
              <a:rPr lang="en-US" sz="2400" dirty="0" smtClean="0"/>
              <a:t>September </a:t>
            </a:r>
            <a:r>
              <a:rPr lang="en-US" sz="2400" dirty="0" smtClean="0"/>
              <a:t>2018.</a:t>
            </a:r>
          </a:p>
          <a:p>
            <a:pPr marL="0" indent="0">
              <a:buNone/>
            </a:pPr>
            <a:endParaRPr lang="en-US" sz="2400" dirty="0" smtClean="0"/>
          </a:p>
          <a:p>
            <a:pPr marL="0" indent="0">
              <a:buNone/>
            </a:pPr>
            <a:r>
              <a:rPr lang="en-US" sz="2400" dirty="0" smtClean="0"/>
              <a:t>A review group in charge of reviewing new (and old) FAQ was set up consisting of the representatives of COFRAC, IPAC, PCA and UKAS. It will start its work with the next (21</a:t>
            </a:r>
            <a:r>
              <a:rPr lang="en-US" sz="2400" baseline="30000" dirty="0" smtClean="0"/>
              <a:t>st</a:t>
            </a:r>
            <a:r>
              <a:rPr lang="en-US" sz="2400" dirty="0" smtClean="0"/>
              <a:t>) HHC.</a:t>
            </a:r>
            <a:endParaRPr lang="en-US" sz="2400" dirty="0"/>
          </a:p>
          <a:p>
            <a:pPr marL="0" indent="0">
              <a:buNone/>
            </a:pPr>
            <a:r>
              <a:rPr lang="en-US" sz="2400" dirty="0"/>
              <a:t>	</a:t>
            </a:r>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t>05/11/2018</a:t>
            </a:fld>
            <a:endParaRPr lang="en-US" dirty="0"/>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pPr algn="ctr"/>
              <a:t>2</a:t>
            </a:fld>
            <a:endParaRPr lang="en-US" dirty="0"/>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normAutofit/>
          </a:bodyPr>
          <a:lstStyle/>
          <a:p>
            <a:r>
              <a:rPr lang="en-US" dirty="0" smtClean="0"/>
              <a:t>Management of EA </a:t>
            </a:r>
            <a:r>
              <a:rPr lang="en-US" dirty="0" smtClean="0"/>
              <a:t>HHC</a:t>
            </a:r>
            <a:endParaRPr lang="en-US" dirty="0"/>
          </a:p>
        </p:txBody>
      </p:sp>
    </p:spTree>
    <p:extLst>
      <p:ext uri="{BB962C8B-B14F-4D97-AF65-F5344CB8AC3E}">
        <p14:creationId xmlns:p14="http://schemas.microsoft.com/office/powerpoint/2010/main" val="3064684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1.0.2: Implement the core values to reach the “One voice”</a:t>
            </a:r>
          </a:p>
          <a:p>
            <a:endParaRPr lang="en-US" dirty="0"/>
          </a:p>
          <a:p>
            <a:r>
              <a:rPr lang="en-US" dirty="0"/>
              <a:t>The TFG “One Voice” has developed </a:t>
            </a:r>
            <a:r>
              <a:rPr lang="en-US" dirty="0" smtClean="0"/>
              <a:t>the document EA-1/23 “</a:t>
            </a:r>
            <a:r>
              <a:rPr lang="en-GB" b="1" dirty="0"/>
              <a:t>EA policy to speak </a:t>
            </a:r>
            <a:r>
              <a:rPr lang="en-GB" b="1" dirty="0" smtClean="0"/>
              <a:t>with ‘One Voice’</a:t>
            </a:r>
            <a:r>
              <a:rPr lang="en-US" dirty="0" smtClean="0"/>
              <a:t>”. </a:t>
            </a:r>
            <a:r>
              <a:rPr lang="en-US" dirty="0"/>
              <a:t>This was </a:t>
            </a:r>
            <a:r>
              <a:rPr lang="en-US" dirty="0" smtClean="0"/>
              <a:t>finalized after receiving </a:t>
            </a:r>
            <a:r>
              <a:rPr lang="en-US" dirty="0"/>
              <a:t>comments of the HHC </a:t>
            </a:r>
            <a:r>
              <a:rPr lang="en-US" dirty="0" smtClean="0"/>
              <a:t>members </a:t>
            </a:r>
            <a:r>
              <a:rPr lang="en-US" dirty="0" smtClean="0"/>
              <a:t>and </a:t>
            </a:r>
            <a:r>
              <a:rPr lang="en-US" dirty="0" smtClean="0"/>
              <a:t>endorsed </a:t>
            </a:r>
            <a:r>
              <a:rPr lang="en-US" dirty="0"/>
              <a:t>at the </a:t>
            </a:r>
            <a:r>
              <a:rPr lang="en-US" dirty="0" smtClean="0"/>
              <a:t>20</a:t>
            </a:r>
            <a:r>
              <a:rPr lang="en-US" baseline="30000" dirty="0" smtClean="0"/>
              <a:t>th</a:t>
            </a:r>
            <a:r>
              <a:rPr lang="en-US" dirty="0" smtClean="0"/>
              <a:t> </a:t>
            </a:r>
            <a:r>
              <a:rPr lang="en-US" dirty="0"/>
              <a:t>HHC and </a:t>
            </a:r>
            <a:r>
              <a:rPr lang="en-US" dirty="0" smtClean="0"/>
              <a:t>is now out for comments </a:t>
            </a:r>
            <a:r>
              <a:rPr lang="en-US" dirty="0" smtClean="0">
                <a:solidFill>
                  <a:srgbClr val="FF0000"/>
                </a:solidFill>
              </a:rPr>
              <a:t>until December 8</a:t>
            </a:r>
            <a:r>
              <a:rPr lang="en-US" baseline="30000" dirty="0" smtClean="0">
                <a:solidFill>
                  <a:srgbClr val="FF0000"/>
                </a:solidFill>
              </a:rPr>
              <a:t>th</a:t>
            </a:r>
            <a:r>
              <a:rPr lang="en-US" dirty="0" smtClean="0">
                <a:solidFill>
                  <a:srgbClr val="FF0000"/>
                </a:solidFill>
              </a:rPr>
              <a:t> 2018</a:t>
            </a:r>
            <a:r>
              <a:rPr lang="en-US" dirty="0" smtClean="0"/>
              <a:t>. </a:t>
            </a:r>
            <a:r>
              <a:rPr lang="en-US" dirty="0" smtClean="0"/>
              <a:t>It is expected to be finalized in early 2019.</a:t>
            </a:r>
            <a:endParaRPr lang="en-US" dirty="0"/>
          </a:p>
          <a:p>
            <a:r>
              <a:rPr lang="en-US" dirty="0" smtClean="0"/>
              <a:t>The principle idea of this policy is to use different sources of information and different tools already available to manage situations where </a:t>
            </a:r>
            <a:r>
              <a:rPr lang="en-US" dirty="0"/>
              <a:t>the same activity is accredited under different level 3 and 4 </a:t>
            </a:r>
            <a:r>
              <a:rPr lang="en-US" dirty="0" smtClean="0"/>
              <a:t>standards.</a:t>
            </a:r>
            <a:endParaRPr lang="en-US" dirty="0"/>
          </a:p>
          <a:p>
            <a:r>
              <a:rPr lang="en-US" dirty="0" smtClean="0"/>
              <a:t>One additional tool has been developed and </a:t>
            </a:r>
            <a:r>
              <a:rPr lang="en-US" dirty="0" smtClean="0">
                <a:solidFill>
                  <a:srgbClr val="FF0000"/>
                </a:solidFill>
              </a:rPr>
              <a:t>will be presented separately</a:t>
            </a:r>
            <a:r>
              <a:rPr lang="en-US" dirty="0" smtClean="0"/>
              <a:t>. A survey in 2019 will provide the information necessary to apply this tool.</a:t>
            </a:r>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t>05/11/2018</a:t>
            </a:fld>
            <a:endParaRPr lang="en-US" dirty="0"/>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pPr algn="ctr"/>
              <a:t>3</a:t>
            </a:fld>
            <a:endParaRPr lang="en-US" dirty="0"/>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EA Strategy 2025 – Implementation Plan </a:t>
            </a:r>
            <a:r>
              <a:rPr lang="en-US" dirty="0" smtClean="0"/>
              <a:t>(1)</a:t>
            </a:r>
            <a:endParaRPr lang="en-US" dirty="0"/>
          </a:p>
        </p:txBody>
      </p:sp>
    </p:spTree>
    <p:extLst>
      <p:ext uri="{BB962C8B-B14F-4D97-AF65-F5344CB8AC3E}">
        <p14:creationId xmlns:p14="http://schemas.microsoft.com/office/powerpoint/2010/main" val="20789108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a:bodyPr>
          <a:lstStyle/>
          <a:p>
            <a:pPr marL="0" indent="0">
              <a:buNone/>
            </a:pPr>
            <a:endParaRPr lang="en-US" dirty="0" smtClean="0"/>
          </a:p>
          <a:p>
            <a:pPr marL="0" indent="0">
              <a:buNone/>
            </a:pPr>
            <a:r>
              <a:rPr lang="en-US" dirty="0" smtClean="0"/>
              <a:t>1.5.3: Propose new tools regarding cooperation and harmonization </a:t>
            </a:r>
          </a:p>
          <a:p>
            <a:endParaRPr lang="en-US" dirty="0"/>
          </a:p>
          <a:p>
            <a:r>
              <a:rPr lang="en-US" dirty="0" smtClean="0"/>
              <a:t>During </a:t>
            </a:r>
            <a:r>
              <a:rPr lang="en-US" dirty="0" smtClean="0"/>
              <a:t>the19</a:t>
            </a:r>
            <a:r>
              <a:rPr lang="en-US" baseline="30000" dirty="0" smtClean="0"/>
              <a:t>th</a:t>
            </a:r>
            <a:r>
              <a:rPr lang="en-US" dirty="0" smtClean="0"/>
              <a:t> </a:t>
            </a:r>
            <a:r>
              <a:rPr lang="en-US" dirty="0" smtClean="0"/>
              <a:t>HHC it was decided to mandate the TFG in charge of the “One Voice” to also cover this task.</a:t>
            </a:r>
          </a:p>
          <a:p>
            <a:r>
              <a:rPr lang="en-US" dirty="0" smtClean="0"/>
              <a:t>The TFG decided to concentrate on the new forum of the EA-website as soon as it is available and to evaluate whether this can be taken as a tool for future cooperation.</a:t>
            </a:r>
          </a:p>
          <a:p>
            <a:r>
              <a:rPr lang="en-US" dirty="0" smtClean="0"/>
              <a:t>Beside this the TFG decided to concentrate as much as possible on usage and improvement of existing tools like FAQ, workshops etc.</a:t>
            </a:r>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4</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EA Strategy 2025 – Implementation Plan </a:t>
            </a:r>
            <a:r>
              <a:rPr lang="en-US" dirty="0" smtClean="0"/>
              <a:t>(2)</a:t>
            </a:r>
            <a:endParaRPr lang="en-US" dirty="0"/>
          </a:p>
        </p:txBody>
      </p:sp>
    </p:spTree>
    <p:extLst>
      <p:ext uri="{BB962C8B-B14F-4D97-AF65-F5344CB8AC3E}">
        <p14:creationId xmlns:p14="http://schemas.microsoft.com/office/powerpoint/2010/main" val="3869516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a:bodyPr>
          <a:lstStyle/>
          <a:p>
            <a:pPr marL="0" indent="0">
              <a:buNone/>
            </a:pPr>
            <a:endParaRPr lang="en-US" dirty="0" smtClean="0"/>
          </a:p>
          <a:p>
            <a:pPr marL="0" indent="0">
              <a:buNone/>
            </a:pPr>
            <a:r>
              <a:rPr lang="en-US" dirty="0" smtClean="0"/>
              <a:t>Revision of EA-2/17: </a:t>
            </a:r>
          </a:p>
          <a:p>
            <a:endParaRPr lang="en-US" dirty="0"/>
          </a:p>
          <a:p>
            <a:r>
              <a:rPr lang="en-US" dirty="0" smtClean="0"/>
              <a:t>The TFG for revision of EA-2/17 has met </a:t>
            </a:r>
            <a:r>
              <a:rPr lang="en-US" dirty="0" smtClean="0"/>
              <a:t>twice</a:t>
            </a:r>
            <a:r>
              <a:rPr lang="en-US" dirty="0" smtClean="0"/>
              <a:t> </a:t>
            </a:r>
            <a:r>
              <a:rPr lang="en-US" dirty="0" smtClean="0"/>
              <a:t>so far and </a:t>
            </a:r>
            <a:r>
              <a:rPr lang="en-US" dirty="0" smtClean="0"/>
              <a:t>has already reached some significant progress with regard to the new revision.</a:t>
            </a:r>
            <a:endParaRPr lang="en-US" dirty="0" smtClean="0"/>
          </a:p>
          <a:p>
            <a:r>
              <a:rPr lang="en-US" dirty="0" smtClean="0"/>
              <a:t>The important part </a:t>
            </a:r>
            <a:r>
              <a:rPr lang="en-US" dirty="0" smtClean="0"/>
              <a:t>of the work </a:t>
            </a:r>
            <a:r>
              <a:rPr lang="en-US" dirty="0" smtClean="0"/>
              <a:t>to include the AfN2-project has meanwhile started as well with the first set of legislation to be analyzed by experts from different NAB.</a:t>
            </a:r>
            <a:endParaRPr lang="en-US" dirty="0"/>
          </a:p>
          <a:p>
            <a:r>
              <a:rPr lang="en-US" dirty="0" smtClean="0"/>
              <a:t>End of December the TFG will meet in Paris in order to analyze the results of the AfN2-project and proceed with the preparation of a first draft.</a:t>
            </a:r>
            <a:endParaRPr lang="en-US" dirty="0" smtClean="0"/>
          </a:p>
          <a:p>
            <a:r>
              <a:rPr lang="en-US" dirty="0" smtClean="0"/>
              <a:t>The</a:t>
            </a:r>
            <a:r>
              <a:rPr lang="en-US" dirty="0" smtClean="0"/>
              <a:t> first draft of a revised EA-2/17 will be available in </a:t>
            </a:r>
            <a:r>
              <a:rPr lang="en-US" dirty="0" smtClean="0"/>
              <a:t>early 2019.</a:t>
            </a:r>
            <a:endParaRPr lang="en-US" dirty="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5</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Revision of HHC Documents (1)</a:t>
            </a:r>
            <a:endParaRPr lang="en-US" dirty="0"/>
          </a:p>
        </p:txBody>
      </p:sp>
    </p:spTree>
    <p:extLst>
      <p:ext uri="{BB962C8B-B14F-4D97-AF65-F5344CB8AC3E}">
        <p14:creationId xmlns:p14="http://schemas.microsoft.com/office/powerpoint/2010/main" val="1326757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lstStyle/>
          <a:p>
            <a:pPr marL="0" indent="0">
              <a:buNone/>
            </a:pPr>
            <a:endParaRPr lang="en-US" dirty="0" smtClean="0"/>
          </a:p>
          <a:p>
            <a:pPr marL="0" indent="0">
              <a:buNone/>
            </a:pPr>
            <a:r>
              <a:rPr lang="en-US" dirty="0" smtClean="0"/>
              <a:t>Revision of EA-1/22: </a:t>
            </a:r>
          </a:p>
          <a:p>
            <a:endParaRPr lang="en-US" dirty="0"/>
          </a:p>
          <a:p>
            <a:r>
              <a:rPr lang="en-US" dirty="0" smtClean="0"/>
              <a:t>The TFG for revision of EA-1/22 has meanwhile </a:t>
            </a:r>
            <a:r>
              <a:rPr lang="en-US" dirty="0" smtClean="0"/>
              <a:t>continued </a:t>
            </a:r>
            <a:r>
              <a:rPr lang="en-US" dirty="0" smtClean="0"/>
              <a:t>its work with </a:t>
            </a:r>
            <a:r>
              <a:rPr lang="en-US" dirty="0" smtClean="0"/>
              <a:t>preparing a first draft including all </a:t>
            </a:r>
            <a:r>
              <a:rPr lang="en-US" dirty="0" smtClean="0"/>
              <a:t>necessary aspects of the revision.</a:t>
            </a:r>
            <a:endParaRPr lang="en-US" dirty="0"/>
          </a:p>
          <a:p>
            <a:r>
              <a:rPr lang="en-US" dirty="0" smtClean="0"/>
              <a:t>A </a:t>
            </a:r>
            <a:r>
              <a:rPr lang="en-US" dirty="0" smtClean="0"/>
              <a:t>mature first draft </a:t>
            </a:r>
            <a:r>
              <a:rPr lang="en-US" dirty="0" smtClean="0"/>
              <a:t>is expected around end of 2019.</a:t>
            </a:r>
          </a:p>
          <a:p>
            <a:r>
              <a:rPr lang="en-US" dirty="0" smtClean="0"/>
              <a:t>The new revision </a:t>
            </a:r>
            <a:r>
              <a:rPr lang="en-US" dirty="0" smtClean="0"/>
              <a:t>will </a:t>
            </a:r>
            <a:r>
              <a:rPr lang="en-US" dirty="0" smtClean="0"/>
              <a:t>especially address open questions in the application of EA-1/22 as expressed by stakeholders/scheme owners and as discovered by own experience.</a:t>
            </a:r>
            <a:endParaRPr lang="en-US" dirty="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6</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Revision of HHC Documents (2)</a:t>
            </a:r>
            <a:endParaRPr lang="en-US" dirty="0"/>
          </a:p>
        </p:txBody>
      </p:sp>
    </p:spTree>
    <p:extLst>
      <p:ext uri="{BB962C8B-B14F-4D97-AF65-F5344CB8AC3E}">
        <p14:creationId xmlns:p14="http://schemas.microsoft.com/office/powerpoint/2010/main" val="632753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lstStyle/>
          <a:p>
            <a:pPr marL="0" indent="0">
              <a:buNone/>
            </a:pPr>
            <a:endParaRPr lang="en-US" dirty="0" smtClean="0"/>
          </a:p>
          <a:p>
            <a:pPr marL="0" indent="0">
              <a:buNone/>
            </a:pPr>
            <a:r>
              <a:rPr lang="en-US" dirty="0" smtClean="0"/>
              <a:t>Revision of EA-2/13 + S1 </a:t>
            </a:r>
          </a:p>
          <a:p>
            <a:endParaRPr lang="en-US" dirty="0"/>
          </a:p>
          <a:p>
            <a:r>
              <a:rPr lang="en-US" dirty="0" smtClean="0"/>
              <a:t>The HHC task force group working </a:t>
            </a:r>
            <a:r>
              <a:rPr lang="en-US" dirty="0" smtClean="0"/>
              <a:t>on</a:t>
            </a:r>
            <a:r>
              <a:rPr lang="en-US" dirty="0" smtClean="0"/>
              <a:t> </a:t>
            </a:r>
            <a:r>
              <a:rPr lang="en-US" dirty="0" smtClean="0"/>
              <a:t>this issue has met several times and presented </a:t>
            </a:r>
            <a:r>
              <a:rPr lang="en-US" dirty="0" smtClean="0"/>
              <a:t>a mature draft to </a:t>
            </a:r>
            <a:r>
              <a:rPr lang="en-US" dirty="0" smtClean="0"/>
              <a:t>the last </a:t>
            </a:r>
            <a:r>
              <a:rPr lang="en-US" dirty="0" smtClean="0"/>
              <a:t>(20</a:t>
            </a:r>
            <a:r>
              <a:rPr lang="en-US" baseline="30000" dirty="0" smtClean="0"/>
              <a:t>th</a:t>
            </a:r>
            <a:r>
              <a:rPr lang="en-US" dirty="0" smtClean="0"/>
              <a:t>) HHC.</a:t>
            </a:r>
          </a:p>
          <a:p>
            <a:r>
              <a:rPr lang="en-US" dirty="0" smtClean="0"/>
              <a:t>This </a:t>
            </a:r>
            <a:r>
              <a:rPr lang="en-US" dirty="0" smtClean="0"/>
              <a:t>draft of a revision of EA-2/13 is </a:t>
            </a:r>
            <a:r>
              <a:rPr lang="en-US" dirty="0" smtClean="0"/>
              <a:t>presently out for comments by the HHC-members until December 10</a:t>
            </a:r>
            <a:r>
              <a:rPr lang="en-US" baseline="30000" dirty="0" smtClean="0"/>
              <a:t>th</a:t>
            </a:r>
            <a:r>
              <a:rPr lang="en-US" dirty="0" smtClean="0"/>
              <a:t>.</a:t>
            </a:r>
            <a:endParaRPr lang="en-US" dirty="0" smtClean="0"/>
          </a:p>
          <a:p>
            <a:r>
              <a:rPr lang="en-US" dirty="0" smtClean="0"/>
              <a:t>Final endorsement of the new revision by the HHC is expected for the next (21</a:t>
            </a:r>
            <a:r>
              <a:rPr lang="en-US" baseline="30000" dirty="0" smtClean="0"/>
              <a:t>st</a:t>
            </a:r>
            <a:r>
              <a:rPr lang="en-US" dirty="0" smtClean="0"/>
              <a:t>) HHC in March 2019.</a:t>
            </a:r>
            <a:endParaRPr lang="en-US" dirty="0" smtClean="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7</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Revision of HHC Documents (3)</a:t>
            </a:r>
            <a:endParaRPr lang="en-US" dirty="0"/>
          </a:p>
        </p:txBody>
      </p:sp>
    </p:spTree>
    <p:extLst>
      <p:ext uri="{BB962C8B-B14F-4D97-AF65-F5344CB8AC3E}">
        <p14:creationId xmlns:p14="http://schemas.microsoft.com/office/powerpoint/2010/main" val="3841237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normAutofit fontScale="92500"/>
          </a:bodyPr>
          <a:lstStyle/>
          <a:p>
            <a:pPr marL="0" indent="0">
              <a:buNone/>
            </a:pPr>
            <a:endParaRPr lang="en-US" dirty="0" smtClean="0"/>
          </a:p>
          <a:p>
            <a:pPr marL="0" indent="0">
              <a:buNone/>
            </a:pPr>
            <a:r>
              <a:rPr lang="en-US" dirty="0" smtClean="0"/>
              <a:t>Revision of EA-3/01 </a:t>
            </a:r>
          </a:p>
          <a:p>
            <a:endParaRPr lang="en-US" dirty="0"/>
          </a:p>
          <a:p>
            <a:r>
              <a:rPr lang="en-US" dirty="0" smtClean="0"/>
              <a:t>The HHC task force group working </a:t>
            </a:r>
            <a:r>
              <a:rPr lang="en-US" dirty="0" smtClean="0"/>
              <a:t>on</a:t>
            </a:r>
            <a:r>
              <a:rPr lang="en-US" dirty="0" smtClean="0"/>
              <a:t> </a:t>
            </a:r>
            <a:r>
              <a:rPr lang="en-US" dirty="0" smtClean="0"/>
              <a:t>this issue was tasked to proceed in different steps: First the aspects of the “transparency principle” have to be included. In a second step the aspects of the EA-MLA-mark will be introduced</a:t>
            </a:r>
            <a:r>
              <a:rPr lang="en-US" dirty="0"/>
              <a:t>. </a:t>
            </a:r>
            <a:endParaRPr lang="en-US" dirty="0" smtClean="0"/>
          </a:p>
          <a:p>
            <a:r>
              <a:rPr lang="en-US" dirty="0" smtClean="0"/>
              <a:t>During the last (20</a:t>
            </a:r>
            <a:r>
              <a:rPr lang="en-US" baseline="30000" dirty="0" smtClean="0"/>
              <a:t>th</a:t>
            </a:r>
            <a:r>
              <a:rPr lang="en-US" dirty="0" smtClean="0"/>
              <a:t>) HHC the TFG presented five open issues to be discussed for this draft. These open issues are presently out for comments by the HHC-members.</a:t>
            </a:r>
            <a:endParaRPr lang="en-US" dirty="0" smtClean="0"/>
          </a:p>
          <a:p>
            <a:r>
              <a:rPr lang="en-US" dirty="0" smtClean="0"/>
              <a:t>Based on these comments a </a:t>
            </a:r>
            <a:r>
              <a:rPr lang="en-US" dirty="0" smtClean="0"/>
              <a:t>mature draft is expected to be available at the next (</a:t>
            </a:r>
            <a:r>
              <a:rPr lang="en-US" dirty="0" smtClean="0"/>
              <a:t>21st) </a:t>
            </a:r>
            <a:r>
              <a:rPr lang="en-US" dirty="0" smtClean="0"/>
              <a:t>HHC and the other TC’s will be invited to give their feedback on specific issues in their area to be included in the document.</a:t>
            </a:r>
          </a:p>
          <a:p>
            <a:r>
              <a:rPr lang="en-US" dirty="0" smtClean="0"/>
              <a:t>Work on the aspects of the EA-MLA should </a:t>
            </a:r>
            <a:r>
              <a:rPr lang="en-US" dirty="0" smtClean="0"/>
              <a:t>now start </a:t>
            </a:r>
            <a:r>
              <a:rPr lang="en-US" dirty="0" smtClean="0"/>
              <a:t>in parallel.</a:t>
            </a:r>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8</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Revision of HHC Documents (4)</a:t>
            </a:r>
            <a:endParaRPr lang="en-US" dirty="0"/>
          </a:p>
        </p:txBody>
      </p:sp>
    </p:spTree>
    <p:extLst>
      <p:ext uri="{BB962C8B-B14F-4D97-AF65-F5344CB8AC3E}">
        <p14:creationId xmlns:p14="http://schemas.microsoft.com/office/powerpoint/2010/main" val="2119290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xmlns="" id="{218B3166-40A5-41EC-B1C8-A161CE878434}"/>
              </a:ext>
            </a:extLst>
          </p:cNvPr>
          <p:cNvSpPr>
            <a:spLocks noGrp="1"/>
          </p:cNvSpPr>
          <p:nvPr>
            <p:ph idx="1"/>
          </p:nvPr>
        </p:nvSpPr>
        <p:spPr/>
        <p:txBody>
          <a:bodyPr/>
          <a:lstStyle/>
          <a:p>
            <a:pPr marL="0" indent="0">
              <a:buNone/>
            </a:pPr>
            <a:endParaRPr lang="en-US" dirty="0" smtClean="0"/>
          </a:p>
          <a:p>
            <a:pPr marL="0" indent="0">
              <a:buNone/>
            </a:pPr>
            <a:r>
              <a:rPr lang="en-US" dirty="0" smtClean="0"/>
              <a:t>Revision of EA-2/15 </a:t>
            </a:r>
          </a:p>
          <a:p>
            <a:endParaRPr lang="en-US" dirty="0"/>
          </a:p>
          <a:p>
            <a:r>
              <a:rPr lang="en-US" dirty="0"/>
              <a:t>The HHC has set up a task force group for (regular) revision of EA-2/15 (“EA </a:t>
            </a:r>
            <a:r>
              <a:rPr lang="en-US" dirty="0" smtClean="0"/>
              <a:t>Requirements For </a:t>
            </a:r>
            <a:r>
              <a:rPr lang="en-US" dirty="0"/>
              <a:t>the </a:t>
            </a:r>
            <a:r>
              <a:rPr lang="en-US" dirty="0" smtClean="0"/>
              <a:t>Accreditation Of </a:t>
            </a:r>
            <a:r>
              <a:rPr lang="en-US" dirty="0"/>
              <a:t>Flexible </a:t>
            </a:r>
            <a:r>
              <a:rPr lang="en-US" dirty="0" smtClean="0"/>
              <a:t>Scopes”) in order to align it </a:t>
            </a:r>
            <a:r>
              <a:rPr lang="en-US" dirty="0" smtClean="0"/>
              <a:t>to the </a:t>
            </a:r>
            <a:r>
              <a:rPr lang="en-US" dirty="0" smtClean="0"/>
              <a:t>new ISO/IEC 17011. </a:t>
            </a:r>
            <a:endParaRPr lang="en-US" dirty="0"/>
          </a:p>
          <a:p>
            <a:r>
              <a:rPr lang="en-US" dirty="0" smtClean="0"/>
              <a:t>Following </a:t>
            </a:r>
            <a:r>
              <a:rPr lang="en-US" dirty="0" smtClean="0"/>
              <a:t>a query from the </a:t>
            </a:r>
            <a:r>
              <a:rPr lang="en-US" dirty="0" err="1" smtClean="0"/>
              <a:t>convenor</a:t>
            </a:r>
            <a:r>
              <a:rPr lang="en-US" dirty="0" smtClean="0"/>
              <a:t> (David Compton, UKAS) </a:t>
            </a:r>
            <a:r>
              <a:rPr lang="en-US" dirty="0"/>
              <a:t>the HHC decided to keep the document </a:t>
            </a:r>
            <a:r>
              <a:rPr lang="en-US" dirty="0" smtClean="0"/>
              <a:t>of </a:t>
            </a:r>
            <a:r>
              <a:rPr lang="en-US" dirty="0"/>
              <a:t>a generic nature and not to include specific examples for application in technical areas.</a:t>
            </a:r>
          </a:p>
          <a:p>
            <a:r>
              <a:rPr lang="en-US" dirty="0" smtClean="0"/>
              <a:t>The first draft of this revision is now out for comments by the HHC until December 26</a:t>
            </a:r>
            <a:r>
              <a:rPr lang="en-US" baseline="30000" dirty="0" smtClean="0"/>
              <a:t>th</a:t>
            </a:r>
            <a:r>
              <a:rPr lang="en-US" dirty="0" smtClean="0"/>
              <a:t> 2018.</a:t>
            </a:r>
            <a:endParaRPr lang="en-US" dirty="0"/>
          </a:p>
          <a:p>
            <a:endParaRPr lang="en-US" dirty="0"/>
          </a:p>
          <a:p>
            <a:endParaRPr lang="en-US" dirty="0"/>
          </a:p>
          <a:p>
            <a:endParaRPr lang="en-US" dirty="0"/>
          </a:p>
        </p:txBody>
      </p:sp>
      <p:sp>
        <p:nvSpPr>
          <p:cNvPr id="3" name="Espace réservé de la date 2">
            <a:extLst>
              <a:ext uri="{FF2B5EF4-FFF2-40B4-BE49-F238E27FC236}">
                <a16:creationId xmlns:a16="http://schemas.microsoft.com/office/drawing/2014/main" xmlns="" id="{B6CF6AD7-78FE-475C-BECC-A9942EC0B533}"/>
              </a:ext>
            </a:extLst>
          </p:cNvPr>
          <p:cNvSpPr>
            <a:spLocks noGrp="1"/>
          </p:cNvSpPr>
          <p:nvPr>
            <p:ph type="dt" sz="half" idx="10"/>
          </p:nvPr>
        </p:nvSpPr>
        <p:spPr>
          <a:xfrm>
            <a:off x="628650" y="6356351"/>
            <a:ext cx="2057400" cy="365125"/>
          </a:xfrm>
        </p:spPr>
        <p:txBody>
          <a:bodyPr/>
          <a:lstStyle/>
          <a:p>
            <a:fld id="{EF8EAB24-8D39-48A4-9406-5E8055006ED6}" type="datetime1">
              <a:rPr lang="fr-FR" smtClean="0">
                <a:solidFill>
                  <a:prstClr val="black">
                    <a:tint val="75000"/>
                  </a:prstClr>
                </a:solidFill>
              </a:rPr>
              <a:pPr/>
              <a:t>05/11/2018</a:t>
            </a:fld>
            <a:endParaRPr lang="en-US" dirty="0">
              <a:solidFill>
                <a:prstClr val="black">
                  <a:tint val="75000"/>
                </a:prstClr>
              </a:solidFill>
            </a:endParaRPr>
          </a:p>
        </p:txBody>
      </p:sp>
      <p:sp>
        <p:nvSpPr>
          <p:cNvPr id="4" name="Espace réservé du numéro de diapositive 3">
            <a:extLst>
              <a:ext uri="{FF2B5EF4-FFF2-40B4-BE49-F238E27FC236}">
                <a16:creationId xmlns:a16="http://schemas.microsoft.com/office/drawing/2014/main" xmlns="" id="{3C03B790-44EB-41C7-873A-54B93DFC607A}"/>
              </a:ext>
            </a:extLst>
          </p:cNvPr>
          <p:cNvSpPr>
            <a:spLocks noGrp="1"/>
          </p:cNvSpPr>
          <p:nvPr>
            <p:ph type="sldNum" sz="quarter" idx="12"/>
          </p:nvPr>
        </p:nvSpPr>
        <p:spPr/>
        <p:txBody>
          <a:bodyPr/>
          <a:lstStyle/>
          <a:p>
            <a:pPr algn="ctr"/>
            <a:fld id="{07B68D26-32A2-4FB1-A930-3EED0B644032}" type="slidenum">
              <a:rPr lang="en-US" smtClean="0">
                <a:solidFill>
                  <a:prstClr val="black">
                    <a:tint val="75000"/>
                  </a:prstClr>
                </a:solidFill>
              </a:rPr>
              <a:pPr algn="ctr"/>
              <a:t>9</a:t>
            </a:fld>
            <a:endParaRPr lang="en-US" dirty="0">
              <a:solidFill>
                <a:prstClr val="black">
                  <a:tint val="75000"/>
                </a:prstClr>
              </a:solidFill>
            </a:endParaRPr>
          </a:p>
        </p:txBody>
      </p:sp>
      <p:sp>
        <p:nvSpPr>
          <p:cNvPr id="5" name="Titre 4">
            <a:extLst>
              <a:ext uri="{FF2B5EF4-FFF2-40B4-BE49-F238E27FC236}">
                <a16:creationId xmlns:a16="http://schemas.microsoft.com/office/drawing/2014/main" xmlns="" id="{50554541-1958-4C1C-AEA1-11364B01F641}"/>
              </a:ext>
            </a:extLst>
          </p:cNvPr>
          <p:cNvSpPr>
            <a:spLocks noGrp="1"/>
          </p:cNvSpPr>
          <p:nvPr>
            <p:ph type="title"/>
          </p:nvPr>
        </p:nvSpPr>
        <p:spPr/>
        <p:txBody>
          <a:bodyPr/>
          <a:lstStyle/>
          <a:p>
            <a:r>
              <a:rPr lang="en-US" dirty="0" smtClean="0"/>
              <a:t>Revision of HHC Documents (5)</a:t>
            </a:r>
            <a:endParaRPr lang="en-US" dirty="0"/>
          </a:p>
        </p:txBody>
      </p:sp>
    </p:spTree>
    <p:extLst>
      <p:ext uri="{BB962C8B-B14F-4D97-AF65-F5344CB8AC3E}">
        <p14:creationId xmlns:p14="http://schemas.microsoft.com/office/powerpoint/2010/main" val="1560759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1239</Words>
  <Application>Microsoft Office PowerPoint</Application>
  <PresentationFormat>Bildschirmpräsentation (4:3)</PresentationFormat>
  <Paragraphs>131</Paragraphs>
  <Slides>14</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14</vt:i4>
      </vt:variant>
    </vt:vector>
  </HeadingPairs>
  <TitlesOfParts>
    <vt:vector size="18" baseType="lpstr">
      <vt:lpstr>Arial</vt:lpstr>
      <vt:lpstr>Arial Narrow</vt:lpstr>
      <vt:lpstr>Calibri</vt:lpstr>
      <vt:lpstr>Thème Office</vt:lpstr>
      <vt:lpstr>Horizontal Harmonization Committee </vt:lpstr>
      <vt:lpstr>Management of EA HHC</vt:lpstr>
      <vt:lpstr>EA Strategy 2025 – Implementation Plan (1)</vt:lpstr>
      <vt:lpstr>EA Strategy 2025 – Implementation Plan (2)</vt:lpstr>
      <vt:lpstr>Revision of HHC Documents (1)</vt:lpstr>
      <vt:lpstr>Revision of HHC Documents (2)</vt:lpstr>
      <vt:lpstr>Revision of HHC Documents (3)</vt:lpstr>
      <vt:lpstr>Revision of HHC Documents (4)</vt:lpstr>
      <vt:lpstr>Revision of HHC Documents (5)</vt:lpstr>
      <vt:lpstr>Consultancy in Notified Bodies</vt:lpstr>
      <vt:lpstr>Management of Schemes</vt:lpstr>
      <vt:lpstr>Introduction of the new ISO/IEC 17011</vt:lpstr>
      <vt:lpstr>Next Meetings of the HHC</vt:lpstr>
      <vt:lpstr>End of Activity Report of the HHC</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Audrey</dc:creator>
  <cp:lastModifiedBy>Zrenner, Gabriel</cp:lastModifiedBy>
  <cp:revision>95</cp:revision>
  <cp:lastPrinted>2018-11-05T12:40:41Z</cp:lastPrinted>
  <dcterms:created xsi:type="dcterms:W3CDTF">2017-10-11T12:13:55Z</dcterms:created>
  <dcterms:modified xsi:type="dcterms:W3CDTF">2018-11-05T12:40:41Z</dcterms:modified>
</cp:coreProperties>
</file>